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6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2" r:id="rId3"/>
    <p:sldId id="347" r:id="rId4"/>
    <p:sldId id="348" r:id="rId5"/>
    <p:sldId id="349" r:id="rId6"/>
    <p:sldId id="350" r:id="rId7"/>
    <p:sldId id="346" r:id="rId8"/>
    <p:sldId id="351" r:id="rId9"/>
    <p:sldId id="352" r:id="rId10"/>
    <p:sldId id="353" r:id="rId11"/>
    <p:sldId id="366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63" r:id="rId22"/>
    <p:sldId id="364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42DECF"/>
    <a:srgbClr val="549BA2"/>
    <a:srgbClr val="27BFCF"/>
    <a:srgbClr val="1ED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4" autoAdjust="0"/>
  </p:normalViewPr>
  <p:slideViewPr>
    <p:cSldViewPr>
      <p:cViewPr>
        <p:scale>
          <a:sx n="80" d="100"/>
          <a:sy n="80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RM Billion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2009 (40)</c:v>
                </c:pt>
                <c:pt idx="1">
                  <c:v>2010(41)</c:v>
                </c:pt>
                <c:pt idx="2">
                  <c:v>2011(42)</c:v>
                </c:pt>
                <c:pt idx="3">
                  <c:v>2012(52)</c:v>
                </c:pt>
                <c:pt idx="4">
                  <c:v>2013(60)</c:v>
                </c:pt>
                <c:pt idx="5">
                  <c:v>2014(66)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40</c:v>
                </c:pt>
                <c:pt idx="1">
                  <c:v>41</c:v>
                </c:pt>
                <c:pt idx="2">
                  <c:v>42</c:v>
                </c:pt>
                <c:pt idx="3">
                  <c:v>52</c:v>
                </c:pt>
                <c:pt idx="4">
                  <c:v>60</c:v>
                </c:pt>
                <c:pt idx="5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5328"/>
        <c:axId val="22790144"/>
      </c:barChart>
      <c:catAx>
        <c:axId val="2299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790144"/>
        <c:crosses val="autoZero"/>
        <c:auto val="1"/>
        <c:lblAlgn val="ctr"/>
        <c:lblOffset val="100"/>
        <c:noMultiLvlLbl val="0"/>
      </c:catAx>
      <c:valAx>
        <c:axId val="2279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995328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92D050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F8D25-8250-4ACF-88A9-B4B1D77653E7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DD9B3D3-3F62-422F-BA7F-097E4A8A3944}">
      <dgm:prSet phldrT="[Text]" custT="1"/>
      <dgm:spPr>
        <a:solidFill>
          <a:srgbClr val="42DECF"/>
        </a:solidFill>
      </dgm:spPr>
      <dgm:t>
        <a:bodyPr/>
        <a:lstStyle/>
        <a:p>
          <a:r>
            <a:rPr lang="en-US" sz="1200" dirty="0" smtClean="0">
              <a:solidFill>
                <a:schemeClr val="bg2">
                  <a:lumMod val="25000"/>
                </a:schemeClr>
              </a:solidFill>
            </a:rPr>
            <a:t>KEDUDUKAN BAHAGIAN MASING-MASING MENIMBULKAN PERTELINGAHAN DI KALANGAN WARIS YANG BERKONGSI</a:t>
          </a:r>
          <a:endParaRPr lang="en-US" sz="1200" dirty="0">
            <a:solidFill>
              <a:schemeClr val="bg2">
                <a:lumMod val="25000"/>
              </a:schemeClr>
            </a:solidFill>
          </a:endParaRPr>
        </a:p>
      </dgm:t>
    </dgm:pt>
    <dgm:pt modelId="{06F05773-29B5-4250-8B9D-ABA83B3F49DD}" type="parTrans" cxnId="{D3CDE1E2-2D58-425F-B720-1F16D360ABDD}">
      <dgm:prSet/>
      <dgm:spPr/>
      <dgm:t>
        <a:bodyPr/>
        <a:lstStyle/>
        <a:p>
          <a:endParaRPr lang="en-US"/>
        </a:p>
      </dgm:t>
    </dgm:pt>
    <dgm:pt modelId="{D6CB3E18-55E4-4EC0-BB2C-3C29F30CAB45}" type="sibTrans" cxnId="{D3CDE1E2-2D58-425F-B720-1F16D360ABDD}">
      <dgm:prSet/>
      <dgm:spPr/>
      <dgm:t>
        <a:bodyPr/>
        <a:lstStyle/>
        <a:p>
          <a:endParaRPr lang="en-US"/>
        </a:p>
      </dgm:t>
    </dgm:pt>
    <dgm:pt modelId="{4D348EE9-8A02-42BD-865D-AEE1D086F758}">
      <dgm:prSet phldrT="[Text]" custT="1"/>
      <dgm:spPr>
        <a:solidFill>
          <a:srgbClr val="549BA2"/>
        </a:solidFill>
      </dgm:spPr>
      <dgm:t>
        <a:bodyPr/>
        <a:lstStyle/>
        <a:p>
          <a:r>
            <a:rPr lang="en-US" sz="1200" dirty="0" smtClean="0">
              <a:solidFill>
                <a:srgbClr val="002060"/>
              </a:solidFill>
            </a:rPr>
            <a:t>BAHAGIAN SETIAP AHLI DIDAFTARKAN ATAS BANYAK HAK MILIK MENYEBABKAN HAK BERTABURAN &amp; SUSAH URUS</a:t>
          </a:r>
          <a:endParaRPr lang="en-US" sz="1200" dirty="0">
            <a:solidFill>
              <a:srgbClr val="002060"/>
            </a:solidFill>
          </a:endParaRPr>
        </a:p>
      </dgm:t>
    </dgm:pt>
    <dgm:pt modelId="{9968C1F0-F53A-4D0E-BFE0-46472B4A50DC}" type="parTrans" cxnId="{02CEF871-B113-4FFB-9B6B-65E237D35753}">
      <dgm:prSet/>
      <dgm:spPr/>
      <dgm:t>
        <a:bodyPr/>
        <a:lstStyle/>
        <a:p>
          <a:endParaRPr lang="en-US"/>
        </a:p>
      </dgm:t>
    </dgm:pt>
    <dgm:pt modelId="{B4EC5E31-33C4-4137-BD53-8F5ACDC45249}" type="sibTrans" cxnId="{02CEF871-B113-4FFB-9B6B-65E237D35753}">
      <dgm:prSet/>
      <dgm:spPr/>
      <dgm:t>
        <a:bodyPr/>
        <a:lstStyle/>
        <a:p>
          <a:endParaRPr lang="en-US"/>
        </a:p>
      </dgm:t>
    </dgm:pt>
    <dgm:pt modelId="{2847CFF4-1262-4A81-81A4-5B60F8A0253B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BAHAGIAN AHLI WARIS KECIL DISEBABKAN PEMBAHAGIAN SECARA FARAID</a:t>
          </a:r>
          <a:endParaRPr lang="en-US" sz="1200" dirty="0">
            <a:solidFill>
              <a:schemeClr val="tx1"/>
            </a:solidFill>
          </a:endParaRPr>
        </a:p>
      </dgm:t>
    </dgm:pt>
    <dgm:pt modelId="{064A9677-6D94-436D-A131-F3AF4D6DCB49}" type="parTrans" cxnId="{D23B8A0A-F39D-4A12-8E60-0E3D87D6E9B7}">
      <dgm:prSet/>
      <dgm:spPr/>
      <dgm:t>
        <a:bodyPr/>
        <a:lstStyle/>
        <a:p>
          <a:endParaRPr lang="en-US"/>
        </a:p>
      </dgm:t>
    </dgm:pt>
    <dgm:pt modelId="{18C7FC19-6E7A-494F-9A59-E665E5EF2D01}" type="sibTrans" cxnId="{D23B8A0A-F39D-4A12-8E60-0E3D87D6E9B7}">
      <dgm:prSet/>
      <dgm:spPr/>
      <dgm:t>
        <a:bodyPr/>
        <a:lstStyle/>
        <a:p>
          <a:endParaRPr lang="en-US"/>
        </a:p>
      </dgm:t>
    </dgm:pt>
    <dgm:pt modelId="{09403D63-C579-486D-8F1F-C75227D8E767}" type="pres">
      <dgm:prSet presAssocID="{8FAF8D25-8250-4ACF-88A9-B4B1D77653E7}" presName="compositeShape" presStyleCnt="0">
        <dgm:presLayoutVars>
          <dgm:chMax val="7"/>
          <dgm:dir/>
          <dgm:resizeHandles val="exact"/>
        </dgm:presLayoutVars>
      </dgm:prSet>
      <dgm:spPr/>
    </dgm:pt>
    <dgm:pt modelId="{B1AA61F4-72E0-4079-89D0-97265E792111}" type="pres">
      <dgm:prSet presAssocID="{8FAF8D25-8250-4ACF-88A9-B4B1D77653E7}" presName="wedge1" presStyleLbl="node1" presStyleIdx="0" presStyleCnt="3" custLinFactNeighborX="-3568" custLinFactNeighborY="3343"/>
      <dgm:spPr/>
      <dgm:t>
        <a:bodyPr/>
        <a:lstStyle/>
        <a:p>
          <a:endParaRPr lang="en-US"/>
        </a:p>
      </dgm:t>
    </dgm:pt>
    <dgm:pt modelId="{EF9262F5-FF08-490F-9C8C-D4E99B444780}" type="pres">
      <dgm:prSet presAssocID="{8FAF8D25-8250-4ACF-88A9-B4B1D77653E7}" presName="dummy1a" presStyleCnt="0"/>
      <dgm:spPr/>
    </dgm:pt>
    <dgm:pt modelId="{B6A6ADB9-609C-4746-B6F6-00DA87523727}" type="pres">
      <dgm:prSet presAssocID="{8FAF8D25-8250-4ACF-88A9-B4B1D77653E7}" presName="dummy1b" presStyleCnt="0"/>
      <dgm:spPr/>
    </dgm:pt>
    <dgm:pt modelId="{86CBFAAC-0905-4FB4-AEEE-926DDBFFB3D4}" type="pres">
      <dgm:prSet presAssocID="{8FAF8D25-8250-4ACF-88A9-B4B1D77653E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BEEDF-5DEA-41ED-AF78-ED7B3B2EE7DC}" type="pres">
      <dgm:prSet presAssocID="{8FAF8D25-8250-4ACF-88A9-B4B1D77653E7}" presName="wedge2" presStyleLbl="node1" presStyleIdx="1" presStyleCnt="3"/>
      <dgm:spPr/>
      <dgm:t>
        <a:bodyPr/>
        <a:lstStyle/>
        <a:p>
          <a:endParaRPr lang="en-US"/>
        </a:p>
      </dgm:t>
    </dgm:pt>
    <dgm:pt modelId="{8EF0D425-CFB8-4A8C-9FD6-068B1B7EDA22}" type="pres">
      <dgm:prSet presAssocID="{8FAF8D25-8250-4ACF-88A9-B4B1D77653E7}" presName="dummy2a" presStyleCnt="0"/>
      <dgm:spPr/>
    </dgm:pt>
    <dgm:pt modelId="{F7C89979-22BF-4596-85E4-F3BEAFB33728}" type="pres">
      <dgm:prSet presAssocID="{8FAF8D25-8250-4ACF-88A9-B4B1D77653E7}" presName="dummy2b" presStyleCnt="0"/>
      <dgm:spPr/>
    </dgm:pt>
    <dgm:pt modelId="{F8ECC95C-7945-43D0-835A-68A53B469676}" type="pres">
      <dgm:prSet presAssocID="{8FAF8D25-8250-4ACF-88A9-B4B1D77653E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A40964-2079-42AB-ACCD-F72911975A16}" type="pres">
      <dgm:prSet presAssocID="{8FAF8D25-8250-4ACF-88A9-B4B1D77653E7}" presName="wedge3" presStyleLbl="node1" presStyleIdx="2" presStyleCnt="3" custLinFactNeighborX="1369" custLinFactNeighborY="5929"/>
      <dgm:spPr/>
      <dgm:t>
        <a:bodyPr/>
        <a:lstStyle/>
        <a:p>
          <a:endParaRPr lang="en-US"/>
        </a:p>
      </dgm:t>
    </dgm:pt>
    <dgm:pt modelId="{23EFE9F3-F4C0-4F36-BFF2-500162D23FFB}" type="pres">
      <dgm:prSet presAssocID="{8FAF8D25-8250-4ACF-88A9-B4B1D77653E7}" presName="dummy3a" presStyleCnt="0"/>
      <dgm:spPr/>
    </dgm:pt>
    <dgm:pt modelId="{95307B32-6BA9-49F4-BAC0-F2447E607222}" type="pres">
      <dgm:prSet presAssocID="{8FAF8D25-8250-4ACF-88A9-B4B1D77653E7}" presName="dummy3b" presStyleCnt="0"/>
      <dgm:spPr/>
    </dgm:pt>
    <dgm:pt modelId="{D1249046-0267-4C6D-A506-DC34A7F4D5AF}" type="pres">
      <dgm:prSet presAssocID="{8FAF8D25-8250-4ACF-88A9-B4B1D77653E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85B65-FCDD-4FC8-A94A-5B135CEE9A09}" type="pres">
      <dgm:prSet presAssocID="{D6CB3E18-55E4-4EC0-BB2C-3C29F30CAB45}" presName="arrowWedge1" presStyleLbl="fgSibTrans2D1" presStyleIdx="0" presStyleCnt="3"/>
      <dgm:spPr>
        <a:solidFill>
          <a:srgbClr val="0070C0"/>
        </a:solidFill>
      </dgm:spPr>
    </dgm:pt>
    <dgm:pt modelId="{08BF34D3-B0B8-4B38-896D-9CE2D2DC663C}" type="pres">
      <dgm:prSet presAssocID="{B4EC5E31-33C4-4137-BD53-8F5ACDC45249}" presName="arrowWedge2" presStyleLbl="fgSibTrans2D1" presStyleIdx="1" presStyleCnt="3"/>
      <dgm:spPr>
        <a:solidFill>
          <a:srgbClr val="002060"/>
        </a:solidFill>
      </dgm:spPr>
    </dgm:pt>
    <dgm:pt modelId="{04EC5D8A-8C14-4B97-B0E2-2FF3E6A8497F}" type="pres">
      <dgm:prSet presAssocID="{18C7FC19-6E7A-494F-9A59-E665E5EF2D01}" presName="arrowWedge3" presStyleLbl="fgSibTrans2D1" presStyleIdx="2" presStyleCnt="3" custLinFactNeighborX="-356" custLinFactNeighborY="-1970"/>
      <dgm:spPr>
        <a:solidFill>
          <a:srgbClr val="27BFCF"/>
        </a:solidFill>
      </dgm:spPr>
    </dgm:pt>
  </dgm:ptLst>
  <dgm:cxnLst>
    <dgm:cxn modelId="{6AEE9C25-3F8E-4582-AF61-208DCDF89022}" type="presOf" srcId="{4D348EE9-8A02-42BD-865D-AEE1D086F758}" destId="{BDFBEEDF-5DEA-41ED-AF78-ED7B3B2EE7DC}" srcOrd="0" destOrd="0" presId="urn:microsoft.com/office/officeart/2005/8/layout/cycle8"/>
    <dgm:cxn modelId="{9C7CFB0B-43D7-45A3-BCBA-DC65DCC26B8F}" type="presOf" srcId="{2DD9B3D3-3F62-422F-BA7F-097E4A8A3944}" destId="{B1AA61F4-72E0-4079-89D0-97265E792111}" srcOrd="0" destOrd="0" presId="urn:microsoft.com/office/officeart/2005/8/layout/cycle8"/>
    <dgm:cxn modelId="{E2E0C975-A94C-4593-A8EB-80B65064E7A4}" type="presOf" srcId="{2DD9B3D3-3F62-422F-BA7F-097E4A8A3944}" destId="{86CBFAAC-0905-4FB4-AEEE-926DDBFFB3D4}" srcOrd="1" destOrd="0" presId="urn:microsoft.com/office/officeart/2005/8/layout/cycle8"/>
    <dgm:cxn modelId="{4B42C129-38CB-4DFE-9A93-2B694E2354CE}" type="presOf" srcId="{2847CFF4-1262-4A81-81A4-5B60F8A0253B}" destId="{44A40964-2079-42AB-ACCD-F72911975A16}" srcOrd="0" destOrd="0" presId="urn:microsoft.com/office/officeart/2005/8/layout/cycle8"/>
    <dgm:cxn modelId="{D23B8A0A-F39D-4A12-8E60-0E3D87D6E9B7}" srcId="{8FAF8D25-8250-4ACF-88A9-B4B1D77653E7}" destId="{2847CFF4-1262-4A81-81A4-5B60F8A0253B}" srcOrd="2" destOrd="0" parTransId="{064A9677-6D94-436D-A131-F3AF4D6DCB49}" sibTransId="{18C7FC19-6E7A-494F-9A59-E665E5EF2D01}"/>
    <dgm:cxn modelId="{2B103E26-D5EF-4D07-87BC-610715EBCDC1}" type="presOf" srcId="{4D348EE9-8A02-42BD-865D-AEE1D086F758}" destId="{F8ECC95C-7945-43D0-835A-68A53B469676}" srcOrd="1" destOrd="0" presId="urn:microsoft.com/office/officeart/2005/8/layout/cycle8"/>
    <dgm:cxn modelId="{D3CDE1E2-2D58-425F-B720-1F16D360ABDD}" srcId="{8FAF8D25-8250-4ACF-88A9-B4B1D77653E7}" destId="{2DD9B3D3-3F62-422F-BA7F-097E4A8A3944}" srcOrd="0" destOrd="0" parTransId="{06F05773-29B5-4250-8B9D-ABA83B3F49DD}" sibTransId="{D6CB3E18-55E4-4EC0-BB2C-3C29F30CAB45}"/>
    <dgm:cxn modelId="{86A119A4-F859-420A-81A4-26B6302EE6B7}" type="presOf" srcId="{2847CFF4-1262-4A81-81A4-5B60F8A0253B}" destId="{D1249046-0267-4C6D-A506-DC34A7F4D5AF}" srcOrd="1" destOrd="0" presId="urn:microsoft.com/office/officeart/2005/8/layout/cycle8"/>
    <dgm:cxn modelId="{02CEF871-B113-4FFB-9B6B-65E237D35753}" srcId="{8FAF8D25-8250-4ACF-88A9-B4B1D77653E7}" destId="{4D348EE9-8A02-42BD-865D-AEE1D086F758}" srcOrd="1" destOrd="0" parTransId="{9968C1F0-F53A-4D0E-BFE0-46472B4A50DC}" sibTransId="{B4EC5E31-33C4-4137-BD53-8F5ACDC45249}"/>
    <dgm:cxn modelId="{6D4A0266-5DC0-4E46-9563-0B5E278CCC10}" type="presOf" srcId="{8FAF8D25-8250-4ACF-88A9-B4B1D77653E7}" destId="{09403D63-C579-486D-8F1F-C75227D8E767}" srcOrd="0" destOrd="0" presId="urn:microsoft.com/office/officeart/2005/8/layout/cycle8"/>
    <dgm:cxn modelId="{0AD44B0B-4674-4E4D-B1E0-8996AC45DBC2}" type="presParOf" srcId="{09403D63-C579-486D-8F1F-C75227D8E767}" destId="{B1AA61F4-72E0-4079-89D0-97265E792111}" srcOrd="0" destOrd="0" presId="urn:microsoft.com/office/officeart/2005/8/layout/cycle8"/>
    <dgm:cxn modelId="{DE3E8485-B6C6-4074-9E46-85DE6D9A0984}" type="presParOf" srcId="{09403D63-C579-486D-8F1F-C75227D8E767}" destId="{EF9262F5-FF08-490F-9C8C-D4E99B444780}" srcOrd="1" destOrd="0" presId="urn:microsoft.com/office/officeart/2005/8/layout/cycle8"/>
    <dgm:cxn modelId="{1B6E4485-8681-4CA8-88DE-29AAA29D4948}" type="presParOf" srcId="{09403D63-C579-486D-8F1F-C75227D8E767}" destId="{B6A6ADB9-609C-4746-B6F6-00DA87523727}" srcOrd="2" destOrd="0" presId="urn:microsoft.com/office/officeart/2005/8/layout/cycle8"/>
    <dgm:cxn modelId="{6BC6C5C8-DCCA-42C2-9043-B237193F88BF}" type="presParOf" srcId="{09403D63-C579-486D-8F1F-C75227D8E767}" destId="{86CBFAAC-0905-4FB4-AEEE-926DDBFFB3D4}" srcOrd="3" destOrd="0" presId="urn:microsoft.com/office/officeart/2005/8/layout/cycle8"/>
    <dgm:cxn modelId="{E1674A5A-7A74-4FBC-AE31-8BC47D8CF698}" type="presParOf" srcId="{09403D63-C579-486D-8F1F-C75227D8E767}" destId="{BDFBEEDF-5DEA-41ED-AF78-ED7B3B2EE7DC}" srcOrd="4" destOrd="0" presId="urn:microsoft.com/office/officeart/2005/8/layout/cycle8"/>
    <dgm:cxn modelId="{2B72CD05-4DA5-4F76-9595-1FE9B21BF5BC}" type="presParOf" srcId="{09403D63-C579-486D-8F1F-C75227D8E767}" destId="{8EF0D425-CFB8-4A8C-9FD6-068B1B7EDA22}" srcOrd="5" destOrd="0" presId="urn:microsoft.com/office/officeart/2005/8/layout/cycle8"/>
    <dgm:cxn modelId="{F2D8BFB3-DA5F-4608-9950-FFADD1269FD7}" type="presParOf" srcId="{09403D63-C579-486D-8F1F-C75227D8E767}" destId="{F7C89979-22BF-4596-85E4-F3BEAFB33728}" srcOrd="6" destOrd="0" presId="urn:microsoft.com/office/officeart/2005/8/layout/cycle8"/>
    <dgm:cxn modelId="{8E2D41E3-46AA-4694-9FA1-227E5DFAF03B}" type="presParOf" srcId="{09403D63-C579-486D-8F1F-C75227D8E767}" destId="{F8ECC95C-7945-43D0-835A-68A53B469676}" srcOrd="7" destOrd="0" presId="urn:microsoft.com/office/officeart/2005/8/layout/cycle8"/>
    <dgm:cxn modelId="{04E3185D-E0C4-45A9-BFF0-F82691B74B78}" type="presParOf" srcId="{09403D63-C579-486D-8F1F-C75227D8E767}" destId="{44A40964-2079-42AB-ACCD-F72911975A16}" srcOrd="8" destOrd="0" presId="urn:microsoft.com/office/officeart/2005/8/layout/cycle8"/>
    <dgm:cxn modelId="{E867D851-4A95-4890-B8F4-6BAA26CD218A}" type="presParOf" srcId="{09403D63-C579-486D-8F1F-C75227D8E767}" destId="{23EFE9F3-F4C0-4F36-BFF2-500162D23FFB}" srcOrd="9" destOrd="0" presId="urn:microsoft.com/office/officeart/2005/8/layout/cycle8"/>
    <dgm:cxn modelId="{98D43EB8-84DF-4510-9FBB-5AF106221A08}" type="presParOf" srcId="{09403D63-C579-486D-8F1F-C75227D8E767}" destId="{95307B32-6BA9-49F4-BAC0-F2447E607222}" srcOrd="10" destOrd="0" presId="urn:microsoft.com/office/officeart/2005/8/layout/cycle8"/>
    <dgm:cxn modelId="{53E0B1F1-F926-4086-BEB7-334B04978708}" type="presParOf" srcId="{09403D63-C579-486D-8F1F-C75227D8E767}" destId="{D1249046-0267-4C6D-A506-DC34A7F4D5AF}" srcOrd="11" destOrd="0" presId="urn:microsoft.com/office/officeart/2005/8/layout/cycle8"/>
    <dgm:cxn modelId="{03394D89-CB17-4889-909D-A90EC2E620A4}" type="presParOf" srcId="{09403D63-C579-486D-8F1F-C75227D8E767}" destId="{E7785B65-FCDD-4FC8-A94A-5B135CEE9A09}" srcOrd="12" destOrd="0" presId="urn:microsoft.com/office/officeart/2005/8/layout/cycle8"/>
    <dgm:cxn modelId="{7DB6E972-29B7-42EA-982F-68733B368396}" type="presParOf" srcId="{09403D63-C579-486D-8F1F-C75227D8E767}" destId="{08BF34D3-B0B8-4B38-896D-9CE2D2DC663C}" srcOrd="13" destOrd="0" presId="urn:microsoft.com/office/officeart/2005/8/layout/cycle8"/>
    <dgm:cxn modelId="{3A09AB91-5A58-45AD-9B6A-B7BD2092220C}" type="presParOf" srcId="{09403D63-C579-486D-8F1F-C75227D8E767}" destId="{04EC5D8A-8C14-4B97-B0E2-2FF3E6A8497F}" srcOrd="14" destOrd="0" presId="urn:microsoft.com/office/officeart/2005/8/layout/cycle8"/>
  </dgm:cxnLst>
  <dgm:bg>
    <a:solidFill>
      <a:schemeClr val="accent4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469D7A-613A-4B55-BDE0-AD4256ABCEBF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8925EC-B839-4ED2-9995-51C8D470A8E7}">
      <dgm:prSet phldrT="[Text]" custT="1"/>
      <dgm:spPr>
        <a:solidFill>
          <a:srgbClr val="FFFF99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Bernard MT Condensed" pitchFamily="18" charset="0"/>
            </a:rPr>
            <a:t>AL-MUSYARAKAH</a:t>
          </a:r>
          <a:endParaRPr lang="en-US" sz="1600" dirty="0">
            <a:solidFill>
              <a:schemeClr val="tx1"/>
            </a:solidFill>
            <a:latin typeface="Bernard MT Condensed" pitchFamily="18" charset="0"/>
          </a:endParaRPr>
        </a:p>
      </dgm:t>
    </dgm:pt>
    <dgm:pt modelId="{F98D1194-CB8E-4229-8739-06F1C6AF0E81}" type="parTrans" cxnId="{C23805DF-C20D-4E78-8FB6-B35CF14EA10D}">
      <dgm:prSet/>
      <dgm:spPr/>
      <dgm:t>
        <a:bodyPr/>
        <a:lstStyle/>
        <a:p>
          <a:endParaRPr lang="en-US"/>
        </a:p>
      </dgm:t>
    </dgm:pt>
    <dgm:pt modelId="{43E7031D-0F4D-4677-911B-CA3396C0FF58}" type="sibTrans" cxnId="{C23805DF-C20D-4E78-8FB6-B35CF14EA10D}">
      <dgm:prSet/>
      <dgm:spPr/>
      <dgm:t>
        <a:bodyPr/>
        <a:lstStyle/>
        <a:p>
          <a:endParaRPr lang="en-US"/>
        </a:p>
      </dgm:t>
    </dgm:pt>
    <dgm:pt modelId="{161DFCA2-64F5-4595-B99C-BB24E7AB3D84}">
      <dgm:prSet phldrT="[Text]" custT="1"/>
      <dgm:spPr>
        <a:solidFill>
          <a:srgbClr val="00B0F0">
            <a:alpha val="90000"/>
          </a:srgbClr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600" dirty="0" smtClean="0"/>
            <a:t>AKAD SEWAKTU AHLI-AHLI BERPAKAT UNTUK BERGABUNG</a:t>
          </a:r>
          <a:endParaRPr lang="en-US" sz="1600" dirty="0"/>
        </a:p>
      </dgm:t>
    </dgm:pt>
    <dgm:pt modelId="{433DB82B-819C-4188-A0F8-49D5D54C3B3B}" type="parTrans" cxnId="{A1388380-5AE1-48E1-AFD3-14DDDC210623}">
      <dgm:prSet/>
      <dgm:spPr/>
      <dgm:t>
        <a:bodyPr/>
        <a:lstStyle/>
        <a:p>
          <a:endParaRPr lang="en-US"/>
        </a:p>
      </dgm:t>
    </dgm:pt>
    <dgm:pt modelId="{A7415F71-4A3D-4E72-A51A-3A17EC4E0DF0}" type="sibTrans" cxnId="{A1388380-5AE1-48E1-AFD3-14DDDC210623}">
      <dgm:prSet/>
      <dgm:spPr/>
      <dgm:t>
        <a:bodyPr/>
        <a:lstStyle/>
        <a:p>
          <a:endParaRPr lang="en-US"/>
        </a:p>
      </dgm:t>
    </dgm:pt>
    <dgm:pt modelId="{6B5CCC39-4DEC-43F3-9E9C-8871A6A529D4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Bernard MT Condensed" pitchFamily="18" charset="0"/>
            </a:rPr>
            <a:t>AL-MUDARABAH</a:t>
          </a:r>
          <a:endParaRPr lang="en-US" sz="1600" dirty="0">
            <a:solidFill>
              <a:schemeClr val="tx1"/>
            </a:solidFill>
            <a:latin typeface="Bernard MT Condensed" pitchFamily="18" charset="0"/>
          </a:endParaRPr>
        </a:p>
      </dgm:t>
    </dgm:pt>
    <dgm:pt modelId="{B24232F8-596E-47F0-A80A-69DC9AE4F1DD}" type="parTrans" cxnId="{0D508561-DE0B-48C2-8B92-DA08F211181B}">
      <dgm:prSet/>
      <dgm:spPr/>
      <dgm:t>
        <a:bodyPr/>
        <a:lstStyle/>
        <a:p>
          <a:endParaRPr lang="en-US"/>
        </a:p>
      </dgm:t>
    </dgm:pt>
    <dgm:pt modelId="{CA0F2298-260F-40E8-9692-D6B348C02324}" type="sibTrans" cxnId="{0D508561-DE0B-48C2-8B92-DA08F211181B}">
      <dgm:prSet/>
      <dgm:spPr/>
      <dgm:t>
        <a:bodyPr/>
        <a:lstStyle/>
        <a:p>
          <a:endParaRPr lang="en-US"/>
        </a:p>
      </dgm:t>
    </dgm:pt>
    <dgm:pt modelId="{6199D1D3-CDE5-473D-B201-1925CEABB51A}">
      <dgm:prSet phldrT="[Text]" custT="1"/>
      <dgm:spPr>
        <a:solidFill>
          <a:srgbClr val="42DECF">
            <a:alpha val="90000"/>
          </a:srgbClr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600" dirty="0" smtClean="0"/>
            <a:t>AKAD SEWAKTU AHLI-AHLI AMANAHKAN HAL PENGURUSAN KEPADA PIHAK LUAR</a:t>
          </a:r>
          <a:endParaRPr lang="en-US" sz="1600" dirty="0"/>
        </a:p>
      </dgm:t>
    </dgm:pt>
    <dgm:pt modelId="{4D7F22FD-0A18-49DE-B57D-EBAF63A48317}" type="parTrans" cxnId="{E68AD15B-FE00-4C42-A4C9-40122ACE7D5E}">
      <dgm:prSet/>
      <dgm:spPr/>
      <dgm:t>
        <a:bodyPr/>
        <a:lstStyle/>
        <a:p>
          <a:endParaRPr lang="en-US"/>
        </a:p>
      </dgm:t>
    </dgm:pt>
    <dgm:pt modelId="{B0279A91-333D-4552-8092-D6C301F3B3B1}" type="sibTrans" cxnId="{E68AD15B-FE00-4C42-A4C9-40122ACE7D5E}">
      <dgm:prSet/>
      <dgm:spPr/>
      <dgm:t>
        <a:bodyPr/>
        <a:lstStyle/>
        <a:p>
          <a:endParaRPr lang="en-US"/>
        </a:p>
      </dgm:t>
    </dgm:pt>
    <dgm:pt modelId="{BEC8BBE5-1D18-4CF1-81E0-1E407A21C2AF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Bernard MT Condensed" pitchFamily="18" charset="0"/>
            </a:rPr>
            <a:t>AL-IJARAH</a:t>
          </a:r>
          <a:endParaRPr lang="en-US" sz="1600" dirty="0">
            <a:solidFill>
              <a:schemeClr val="tx1"/>
            </a:solidFill>
            <a:latin typeface="Bernard MT Condensed" pitchFamily="18" charset="0"/>
          </a:endParaRPr>
        </a:p>
      </dgm:t>
    </dgm:pt>
    <dgm:pt modelId="{76F52A9F-C4E1-48F6-90AB-43AC325C863E}" type="parTrans" cxnId="{54290ABE-1535-4731-8E7D-92216D9A0D07}">
      <dgm:prSet/>
      <dgm:spPr/>
      <dgm:t>
        <a:bodyPr/>
        <a:lstStyle/>
        <a:p>
          <a:endParaRPr lang="en-US"/>
        </a:p>
      </dgm:t>
    </dgm:pt>
    <dgm:pt modelId="{FEFCBFF4-F957-40B2-9B51-76178B2F18D3}" type="sibTrans" cxnId="{54290ABE-1535-4731-8E7D-92216D9A0D07}">
      <dgm:prSet/>
      <dgm:spPr/>
      <dgm:t>
        <a:bodyPr/>
        <a:lstStyle/>
        <a:p>
          <a:endParaRPr lang="en-US"/>
        </a:p>
      </dgm:t>
    </dgm:pt>
    <dgm:pt modelId="{95D7D360-B92F-45B1-88D0-536217E98754}">
      <dgm:prSet phldrT="[Text]" custT="1"/>
      <dgm:spPr>
        <a:solidFill>
          <a:srgbClr val="0070C0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600" dirty="0" smtClean="0"/>
            <a:t>AKAD SEWAKTU MENJANAKAN HASIL DARI HARTA TERSEBUT</a:t>
          </a:r>
          <a:endParaRPr lang="en-US" sz="1600" dirty="0"/>
        </a:p>
      </dgm:t>
    </dgm:pt>
    <dgm:pt modelId="{DEEFFE2E-0C7F-462F-96FA-814CAED04B08}" type="parTrans" cxnId="{F82B5456-BEF2-434B-B021-80595B8F9A25}">
      <dgm:prSet/>
      <dgm:spPr/>
      <dgm:t>
        <a:bodyPr/>
        <a:lstStyle/>
        <a:p>
          <a:endParaRPr lang="en-US"/>
        </a:p>
      </dgm:t>
    </dgm:pt>
    <dgm:pt modelId="{C890F033-DCCF-4E16-8985-5F03C3B7C05A}" type="sibTrans" cxnId="{F82B5456-BEF2-434B-B021-80595B8F9A25}">
      <dgm:prSet/>
      <dgm:spPr/>
      <dgm:t>
        <a:bodyPr/>
        <a:lstStyle/>
        <a:p>
          <a:endParaRPr lang="en-US"/>
        </a:p>
      </dgm:t>
    </dgm:pt>
    <dgm:pt modelId="{DA2BB48A-1840-4483-9D47-549A09714414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 sz="1600" dirty="0" smtClean="0">
            <a:latin typeface="Bernard MT Condensed" pitchFamily="18" charset="0"/>
          </a:endParaRPr>
        </a:p>
        <a:p>
          <a:endParaRPr lang="en-US" sz="1600" dirty="0" smtClean="0">
            <a:latin typeface="Bernard MT Condensed" pitchFamily="18" charset="0"/>
          </a:endParaRPr>
        </a:p>
        <a:p>
          <a:r>
            <a:rPr lang="en-US" sz="1600" dirty="0" smtClean="0">
              <a:solidFill>
                <a:schemeClr val="tx1"/>
              </a:solidFill>
              <a:latin typeface="Bernard MT Condensed" pitchFamily="18" charset="0"/>
            </a:rPr>
            <a:t>AL-QARD</a:t>
          </a:r>
        </a:p>
        <a:p>
          <a:r>
            <a:rPr lang="en-US" sz="1600" dirty="0" smtClean="0">
              <a:solidFill>
                <a:schemeClr val="tx1"/>
              </a:solidFill>
              <a:latin typeface="Bernard MT Condensed" pitchFamily="18" charset="0"/>
            </a:rPr>
            <a:t>AL-INFAQ</a:t>
          </a:r>
        </a:p>
        <a:p>
          <a:r>
            <a:rPr lang="en-US" sz="1600" dirty="0" smtClean="0">
              <a:solidFill>
                <a:schemeClr val="tx1"/>
              </a:solidFill>
              <a:latin typeface="Bernard MT Condensed" pitchFamily="18" charset="0"/>
            </a:rPr>
            <a:t>AL-WAQF</a:t>
          </a:r>
        </a:p>
        <a:p>
          <a:r>
            <a:rPr lang="en-US" sz="1600" dirty="0" smtClean="0">
              <a:solidFill>
                <a:schemeClr val="tx1"/>
              </a:solidFill>
              <a:latin typeface="Bernard MT Condensed" pitchFamily="18" charset="0"/>
            </a:rPr>
            <a:t>AL-SADAQAH</a:t>
          </a:r>
        </a:p>
        <a:p>
          <a:endParaRPr lang="en-US" sz="1600" dirty="0">
            <a:latin typeface="Bernard MT Condensed" pitchFamily="18" charset="0"/>
          </a:endParaRPr>
        </a:p>
      </dgm:t>
    </dgm:pt>
    <dgm:pt modelId="{4F015673-9B84-42EF-9152-5DC7D5955531}" type="parTrans" cxnId="{A5937059-8038-4278-9DDA-6AB1552914A3}">
      <dgm:prSet/>
      <dgm:spPr/>
      <dgm:t>
        <a:bodyPr/>
        <a:lstStyle/>
        <a:p>
          <a:endParaRPr lang="en-US"/>
        </a:p>
      </dgm:t>
    </dgm:pt>
    <dgm:pt modelId="{7DB99018-277A-4E6A-A671-F6514BB5C8F9}" type="sibTrans" cxnId="{A5937059-8038-4278-9DDA-6AB1552914A3}">
      <dgm:prSet/>
      <dgm:spPr/>
      <dgm:t>
        <a:bodyPr/>
        <a:lstStyle/>
        <a:p>
          <a:endParaRPr lang="en-US"/>
        </a:p>
      </dgm:t>
    </dgm:pt>
    <dgm:pt modelId="{32A42146-0E13-4F62-928E-4EB087C79B96}">
      <dgm:prSet phldrT="[Text]" custT="1"/>
      <dgm:spPr>
        <a:solidFill>
          <a:schemeClr val="accent2">
            <a:lumMod val="75000"/>
            <a:alpha val="90000"/>
          </a:schemeClr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600" dirty="0" smtClean="0"/>
            <a:t>AKAD SEWAKTU MENAWARKAN SKIM-SKIM KEBAJIKAN</a:t>
          </a:r>
          <a:endParaRPr lang="en-US" sz="1600" dirty="0"/>
        </a:p>
      </dgm:t>
    </dgm:pt>
    <dgm:pt modelId="{DF84FB51-CB0F-4F12-ACE9-A67D15EF085A}" type="parTrans" cxnId="{6A0E29D3-5A0D-418A-8376-591F8D3AAEC6}">
      <dgm:prSet/>
      <dgm:spPr/>
      <dgm:t>
        <a:bodyPr/>
        <a:lstStyle/>
        <a:p>
          <a:endParaRPr lang="en-US"/>
        </a:p>
      </dgm:t>
    </dgm:pt>
    <dgm:pt modelId="{5165CABA-57E2-4150-8BEA-512291672AC1}" type="sibTrans" cxnId="{6A0E29D3-5A0D-418A-8376-591F8D3AAEC6}">
      <dgm:prSet/>
      <dgm:spPr/>
      <dgm:t>
        <a:bodyPr/>
        <a:lstStyle/>
        <a:p>
          <a:endParaRPr lang="en-US"/>
        </a:p>
      </dgm:t>
    </dgm:pt>
    <dgm:pt modelId="{8048CA53-B5F3-4C72-80DE-024937CF3C57}">
      <dgm:prSet phldrT="[Text]" custT="1"/>
      <dgm:spPr>
        <a:solidFill>
          <a:srgbClr val="0070C0"/>
        </a:solidFill>
        <a:ln>
          <a:solidFill>
            <a:srgbClr val="7030A0"/>
          </a:solidFill>
        </a:ln>
      </dgm:spPr>
      <dgm:t>
        <a:bodyPr/>
        <a:lstStyle/>
        <a:p>
          <a:endParaRPr lang="en-US" sz="1600" dirty="0"/>
        </a:p>
      </dgm:t>
    </dgm:pt>
    <dgm:pt modelId="{ACD09921-CE32-4F1F-9209-B65ED815EFC0}" type="parTrans" cxnId="{EEFDDB15-C22E-4646-AAFD-02463D23D41E}">
      <dgm:prSet/>
      <dgm:spPr/>
      <dgm:t>
        <a:bodyPr/>
        <a:lstStyle/>
        <a:p>
          <a:endParaRPr lang="en-US"/>
        </a:p>
      </dgm:t>
    </dgm:pt>
    <dgm:pt modelId="{01CF582F-22A5-4179-8F81-EBA9B6EDC22F}" type="sibTrans" cxnId="{EEFDDB15-C22E-4646-AAFD-02463D23D41E}">
      <dgm:prSet/>
      <dgm:spPr/>
      <dgm:t>
        <a:bodyPr/>
        <a:lstStyle/>
        <a:p>
          <a:endParaRPr lang="en-US"/>
        </a:p>
      </dgm:t>
    </dgm:pt>
    <dgm:pt modelId="{9B96AAE8-B492-42B3-99B4-A59CE38E310D}" type="pres">
      <dgm:prSet presAssocID="{43469D7A-613A-4B55-BDE0-AD4256ABCEB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3AE606-2CA8-4136-9ECA-229084EA11E6}" type="pres">
      <dgm:prSet presAssocID="{43469D7A-613A-4B55-BDE0-AD4256ABCEBF}" presName="children" presStyleCnt="0"/>
      <dgm:spPr/>
    </dgm:pt>
    <dgm:pt modelId="{40ECCBD2-B178-4899-AAB2-BE93DA9C7C75}" type="pres">
      <dgm:prSet presAssocID="{43469D7A-613A-4B55-BDE0-AD4256ABCEBF}" presName="child1group" presStyleCnt="0"/>
      <dgm:spPr/>
    </dgm:pt>
    <dgm:pt modelId="{08645705-71A6-426A-9200-DD1AE4CA11AC}" type="pres">
      <dgm:prSet presAssocID="{43469D7A-613A-4B55-BDE0-AD4256ABCEBF}" presName="child1" presStyleLbl="bgAcc1" presStyleIdx="0" presStyleCnt="4" custScaleX="133725" custLinFactNeighborX="-22172"/>
      <dgm:spPr/>
      <dgm:t>
        <a:bodyPr/>
        <a:lstStyle/>
        <a:p>
          <a:endParaRPr lang="en-US"/>
        </a:p>
      </dgm:t>
    </dgm:pt>
    <dgm:pt modelId="{DB727F20-CD06-4591-9F26-C5392BEE8CA4}" type="pres">
      <dgm:prSet presAssocID="{43469D7A-613A-4B55-BDE0-AD4256ABCEBF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37AD9E-1383-488F-AF5B-3B3DE37D68EB}" type="pres">
      <dgm:prSet presAssocID="{43469D7A-613A-4B55-BDE0-AD4256ABCEBF}" presName="child2group" presStyleCnt="0"/>
      <dgm:spPr/>
    </dgm:pt>
    <dgm:pt modelId="{629068C7-7893-4330-A27C-0F8FD36958A2}" type="pres">
      <dgm:prSet presAssocID="{43469D7A-613A-4B55-BDE0-AD4256ABCEBF}" presName="child2" presStyleLbl="bgAcc1" presStyleIdx="1" presStyleCnt="4" custScaleX="138736" custLinFactNeighborX="11210"/>
      <dgm:spPr/>
      <dgm:t>
        <a:bodyPr/>
        <a:lstStyle/>
        <a:p>
          <a:endParaRPr lang="en-US"/>
        </a:p>
      </dgm:t>
    </dgm:pt>
    <dgm:pt modelId="{8DCA021A-EC2E-4CF3-B7F0-BCD7E1DB813C}" type="pres">
      <dgm:prSet presAssocID="{43469D7A-613A-4B55-BDE0-AD4256ABCEBF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72D0B8-F417-489F-80C7-ADA611923F3A}" type="pres">
      <dgm:prSet presAssocID="{43469D7A-613A-4B55-BDE0-AD4256ABCEBF}" presName="child3group" presStyleCnt="0"/>
      <dgm:spPr/>
    </dgm:pt>
    <dgm:pt modelId="{3D7CDFFD-8900-4B5F-800D-62529D99029B}" type="pres">
      <dgm:prSet presAssocID="{43469D7A-613A-4B55-BDE0-AD4256ABCEBF}" presName="child3" presStyleLbl="bgAcc1" presStyleIdx="2" presStyleCnt="4" custScaleX="145615" custLinFactNeighborX="15038"/>
      <dgm:spPr/>
      <dgm:t>
        <a:bodyPr/>
        <a:lstStyle/>
        <a:p>
          <a:endParaRPr lang="en-US"/>
        </a:p>
      </dgm:t>
    </dgm:pt>
    <dgm:pt modelId="{C675962C-0EBF-4499-9608-F795D5E56435}" type="pres">
      <dgm:prSet presAssocID="{43469D7A-613A-4B55-BDE0-AD4256ABCEBF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DD5150-9715-444D-898F-200631F26D4B}" type="pres">
      <dgm:prSet presAssocID="{43469D7A-613A-4B55-BDE0-AD4256ABCEBF}" presName="child4group" presStyleCnt="0"/>
      <dgm:spPr/>
    </dgm:pt>
    <dgm:pt modelId="{4D80B821-E438-418C-A82B-2B1B87E28C55}" type="pres">
      <dgm:prSet presAssocID="{43469D7A-613A-4B55-BDE0-AD4256ABCEBF}" presName="child4" presStyleLbl="bgAcc1" presStyleIdx="3" presStyleCnt="4" custScaleX="134660" custLinFactNeighborX="-9256"/>
      <dgm:spPr/>
      <dgm:t>
        <a:bodyPr/>
        <a:lstStyle/>
        <a:p>
          <a:endParaRPr lang="en-US"/>
        </a:p>
      </dgm:t>
    </dgm:pt>
    <dgm:pt modelId="{1EE9B177-35B9-47F4-9650-B8E45B3845AD}" type="pres">
      <dgm:prSet presAssocID="{43469D7A-613A-4B55-BDE0-AD4256ABCEBF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51C42-5C77-46B4-905B-29F04F0B8299}" type="pres">
      <dgm:prSet presAssocID="{43469D7A-613A-4B55-BDE0-AD4256ABCEBF}" presName="childPlaceholder" presStyleCnt="0"/>
      <dgm:spPr/>
    </dgm:pt>
    <dgm:pt modelId="{63A6CB2F-413F-43DE-A2A3-E390838F1F04}" type="pres">
      <dgm:prSet presAssocID="{43469D7A-613A-4B55-BDE0-AD4256ABCEBF}" presName="circle" presStyleCnt="0"/>
      <dgm:spPr/>
    </dgm:pt>
    <dgm:pt modelId="{33285DC5-B741-474E-9484-86DC7693B152}" type="pres">
      <dgm:prSet presAssocID="{43469D7A-613A-4B55-BDE0-AD4256ABCEBF}" presName="quadrant1" presStyleLbl="node1" presStyleIdx="0" presStyleCnt="4" custScaleX="1089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D75A46-9A8A-4F14-BDD9-AC8BF9FD6868}" type="pres">
      <dgm:prSet presAssocID="{43469D7A-613A-4B55-BDE0-AD4256ABCEBF}" presName="quadrant2" presStyleLbl="node1" presStyleIdx="1" presStyleCnt="4" custScaleX="10728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4639CF-B470-4461-98BC-345E049D5110}" type="pres">
      <dgm:prSet presAssocID="{43469D7A-613A-4B55-BDE0-AD4256ABCEBF}" presName="quadrant3" presStyleLbl="node1" presStyleIdx="2" presStyleCnt="4" custScaleX="107284" custLinFactNeighborX="-383" custLinFactNeighborY="-2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D73AB-75C7-4D1E-8318-BC76D30A54BC}" type="pres">
      <dgm:prSet presAssocID="{43469D7A-613A-4B55-BDE0-AD4256ABCEBF}" presName="quadrant4" presStyleLbl="node1" presStyleIdx="3" presStyleCnt="4" custScaleX="1089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B4498-0237-4C2D-9EC2-FAAA873ACECA}" type="pres">
      <dgm:prSet presAssocID="{43469D7A-613A-4B55-BDE0-AD4256ABCEBF}" presName="quadrantPlaceholder" presStyleCnt="0"/>
      <dgm:spPr/>
    </dgm:pt>
    <dgm:pt modelId="{B1B09648-8DE1-4622-90CC-EEE8490FEB45}" type="pres">
      <dgm:prSet presAssocID="{43469D7A-613A-4B55-BDE0-AD4256ABCEBF}" presName="center1" presStyleLbl="fgShp" presStyleIdx="0" presStyleCnt="2"/>
      <dgm:spPr>
        <a:solidFill>
          <a:srgbClr val="002060"/>
        </a:solidFill>
      </dgm:spPr>
    </dgm:pt>
    <dgm:pt modelId="{45F5DE78-AE8B-4020-9760-1C3D49F0F8A7}" type="pres">
      <dgm:prSet presAssocID="{43469D7A-613A-4B55-BDE0-AD4256ABCEBF}" presName="center2" presStyleLbl="fgShp" presStyleIdx="1" presStyleCnt="2"/>
      <dgm:spPr>
        <a:solidFill>
          <a:srgbClr val="002060"/>
        </a:solidFill>
      </dgm:spPr>
    </dgm:pt>
  </dgm:ptLst>
  <dgm:cxnLst>
    <dgm:cxn modelId="{C23805DF-C20D-4E78-8FB6-B35CF14EA10D}" srcId="{43469D7A-613A-4B55-BDE0-AD4256ABCEBF}" destId="{918925EC-B839-4ED2-9995-51C8D470A8E7}" srcOrd="0" destOrd="0" parTransId="{F98D1194-CB8E-4229-8739-06F1C6AF0E81}" sibTransId="{43E7031D-0F4D-4677-911B-CA3396C0FF58}"/>
    <dgm:cxn modelId="{A1388380-5AE1-48E1-AFD3-14DDDC210623}" srcId="{918925EC-B839-4ED2-9995-51C8D470A8E7}" destId="{161DFCA2-64F5-4595-B99C-BB24E7AB3D84}" srcOrd="0" destOrd="0" parTransId="{433DB82B-819C-4188-A0F8-49D5D54C3B3B}" sibTransId="{A7415F71-4A3D-4E72-A51A-3A17EC4E0DF0}"/>
    <dgm:cxn modelId="{EEFDDB15-C22E-4646-AAFD-02463D23D41E}" srcId="{BEC8BBE5-1D18-4CF1-81E0-1E407A21C2AF}" destId="{8048CA53-B5F3-4C72-80DE-024937CF3C57}" srcOrd="0" destOrd="0" parTransId="{ACD09921-CE32-4F1F-9209-B65ED815EFC0}" sibTransId="{01CF582F-22A5-4179-8F81-EBA9B6EDC22F}"/>
    <dgm:cxn modelId="{54290ABE-1535-4731-8E7D-92216D9A0D07}" srcId="{43469D7A-613A-4B55-BDE0-AD4256ABCEBF}" destId="{BEC8BBE5-1D18-4CF1-81E0-1E407A21C2AF}" srcOrd="2" destOrd="0" parTransId="{76F52A9F-C4E1-48F6-90AB-43AC325C863E}" sibTransId="{FEFCBFF4-F957-40B2-9B51-76178B2F18D3}"/>
    <dgm:cxn modelId="{A5937059-8038-4278-9DDA-6AB1552914A3}" srcId="{43469D7A-613A-4B55-BDE0-AD4256ABCEBF}" destId="{DA2BB48A-1840-4483-9D47-549A09714414}" srcOrd="3" destOrd="0" parTransId="{4F015673-9B84-42EF-9152-5DC7D5955531}" sibTransId="{7DB99018-277A-4E6A-A671-F6514BB5C8F9}"/>
    <dgm:cxn modelId="{072576AA-FB79-4627-A1AF-001726FD4C08}" type="presOf" srcId="{8048CA53-B5F3-4C72-80DE-024937CF3C57}" destId="{3D7CDFFD-8900-4B5F-800D-62529D99029B}" srcOrd="0" destOrd="0" presId="urn:microsoft.com/office/officeart/2005/8/layout/cycle4"/>
    <dgm:cxn modelId="{D209770C-BD08-413D-9EF7-296C24C73520}" type="presOf" srcId="{95D7D360-B92F-45B1-88D0-536217E98754}" destId="{3D7CDFFD-8900-4B5F-800D-62529D99029B}" srcOrd="0" destOrd="1" presId="urn:microsoft.com/office/officeart/2005/8/layout/cycle4"/>
    <dgm:cxn modelId="{637FAA14-6E37-46C5-A93B-CFF39956B5FA}" type="presOf" srcId="{8048CA53-B5F3-4C72-80DE-024937CF3C57}" destId="{C675962C-0EBF-4499-9608-F795D5E56435}" srcOrd="1" destOrd="0" presId="urn:microsoft.com/office/officeart/2005/8/layout/cycle4"/>
    <dgm:cxn modelId="{1AA6E21A-8E6E-48DF-BEC6-5D3951AD8434}" type="presOf" srcId="{6B5CCC39-4DEC-43F3-9E9C-8871A6A529D4}" destId="{93D75A46-9A8A-4F14-BDD9-AC8BF9FD6868}" srcOrd="0" destOrd="0" presId="urn:microsoft.com/office/officeart/2005/8/layout/cycle4"/>
    <dgm:cxn modelId="{F82B5456-BEF2-434B-B021-80595B8F9A25}" srcId="{BEC8BBE5-1D18-4CF1-81E0-1E407A21C2AF}" destId="{95D7D360-B92F-45B1-88D0-536217E98754}" srcOrd="1" destOrd="0" parTransId="{DEEFFE2E-0C7F-462F-96FA-814CAED04B08}" sibTransId="{C890F033-DCCF-4E16-8985-5F03C3B7C05A}"/>
    <dgm:cxn modelId="{068B4618-DE39-4F5E-AB95-1D7AD8318D4A}" type="presOf" srcId="{6199D1D3-CDE5-473D-B201-1925CEABB51A}" destId="{8DCA021A-EC2E-4CF3-B7F0-BCD7E1DB813C}" srcOrd="1" destOrd="0" presId="urn:microsoft.com/office/officeart/2005/8/layout/cycle4"/>
    <dgm:cxn modelId="{E68AD15B-FE00-4C42-A4C9-40122ACE7D5E}" srcId="{6B5CCC39-4DEC-43F3-9E9C-8871A6A529D4}" destId="{6199D1D3-CDE5-473D-B201-1925CEABB51A}" srcOrd="0" destOrd="0" parTransId="{4D7F22FD-0A18-49DE-B57D-EBAF63A48317}" sibTransId="{B0279A91-333D-4552-8092-D6C301F3B3B1}"/>
    <dgm:cxn modelId="{FA43C9C7-7294-44C8-8E5A-612E8BF92352}" type="presOf" srcId="{161DFCA2-64F5-4595-B99C-BB24E7AB3D84}" destId="{08645705-71A6-426A-9200-DD1AE4CA11AC}" srcOrd="0" destOrd="0" presId="urn:microsoft.com/office/officeart/2005/8/layout/cycle4"/>
    <dgm:cxn modelId="{2CEC7159-C54E-450D-9FD3-5E8C6FCD9E73}" type="presOf" srcId="{32A42146-0E13-4F62-928E-4EB087C79B96}" destId="{4D80B821-E438-418C-A82B-2B1B87E28C55}" srcOrd="0" destOrd="0" presId="urn:microsoft.com/office/officeart/2005/8/layout/cycle4"/>
    <dgm:cxn modelId="{E49BD4F8-9DAD-42CD-941E-2A3DD84E89DD}" type="presOf" srcId="{DA2BB48A-1840-4483-9D47-549A09714414}" destId="{9E4D73AB-75C7-4D1E-8318-BC76D30A54BC}" srcOrd="0" destOrd="0" presId="urn:microsoft.com/office/officeart/2005/8/layout/cycle4"/>
    <dgm:cxn modelId="{685DE319-BEF3-4E63-8401-1DD4865EA1FC}" type="presOf" srcId="{BEC8BBE5-1D18-4CF1-81E0-1E407A21C2AF}" destId="{684639CF-B470-4461-98BC-345E049D5110}" srcOrd="0" destOrd="0" presId="urn:microsoft.com/office/officeart/2005/8/layout/cycle4"/>
    <dgm:cxn modelId="{2ADA7F18-A335-4700-B682-674F6680F2CF}" type="presOf" srcId="{161DFCA2-64F5-4595-B99C-BB24E7AB3D84}" destId="{DB727F20-CD06-4591-9F26-C5392BEE8CA4}" srcOrd="1" destOrd="0" presId="urn:microsoft.com/office/officeart/2005/8/layout/cycle4"/>
    <dgm:cxn modelId="{FB7FED87-1567-4876-806A-FDD17E7D6DE8}" type="presOf" srcId="{918925EC-B839-4ED2-9995-51C8D470A8E7}" destId="{33285DC5-B741-474E-9484-86DC7693B152}" srcOrd="0" destOrd="0" presId="urn:microsoft.com/office/officeart/2005/8/layout/cycle4"/>
    <dgm:cxn modelId="{9280CE1E-2438-4B14-9056-3C23E1E19CB7}" type="presOf" srcId="{32A42146-0E13-4F62-928E-4EB087C79B96}" destId="{1EE9B177-35B9-47F4-9650-B8E45B3845AD}" srcOrd="1" destOrd="0" presId="urn:microsoft.com/office/officeart/2005/8/layout/cycle4"/>
    <dgm:cxn modelId="{DB52191A-A24F-4CBA-85CC-0F4BDD5E3AF1}" type="presOf" srcId="{6199D1D3-CDE5-473D-B201-1925CEABB51A}" destId="{629068C7-7893-4330-A27C-0F8FD36958A2}" srcOrd="0" destOrd="0" presId="urn:microsoft.com/office/officeart/2005/8/layout/cycle4"/>
    <dgm:cxn modelId="{6446B21F-4B58-411B-8093-3774F8B044FB}" type="presOf" srcId="{95D7D360-B92F-45B1-88D0-536217E98754}" destId="{C675962C-0EBF-4499-9608-F795D5E56435}" srcOrd="1" destOrd="1" presId="urn:microsoft.com/office/officeart/2005/8/layout/cycle4"/>
    <dgm:cxn modelId="{0D508561-DE0B-48C2-8B92-DA08F211181B}" srcId="{43469D7A-613A-4B55-BDE0-AD4256ABCEBF}" destId="{6B5CCC39-4DEC-43F3-9E9C-8871A6A529D4}" srcOrd="1" destOrd="0" parTransId="{B24232F8-596E-47F0-A80A-69DC9AE4F1DD}" sibTransId="{CA0F2298-260F-40E8-9692-D6B348C02324}"/>
    <dgm:cxn modelId="{F4C2F85A-0861-4D60-8C43-71A570CF2DEE}" type="presOf" srcId="{43469D7A-613A-4B55-BDE0-AD4256ABCEBF}" destId="{9B96AAE8-B492-42B3-99B4-A59CE38E310D}" srcOrd="0" destOrd="0" presId="urn:microsoft.com/office/officeart/2005/8/layout/cycle4"/>
    <dgm:cxn modelId="{6A0E29D3-5A0D-418A-8376-591F8D3AAEC6}" srcId="{DA2BB48A-1840-4483-9D47-549A09714414}" destId="{32A42146-0E13-4F62-928E-4EB087C79B96}" srcOrd="0" destOrd="0" parTransId="{DF84FB51-CB0F-4F12-ACE9-A67D15EF085A}" sibTransId="{5165CABA-57E2-4150-8BEA-512291672AC1}"/>
    <dgm:cxn modelId="{97DE4F73-81AD-4122-9764-CB538CA7543F}" type="presParOf" srcId="{9B96AAE8-B492-42B3-99B4-A59CE38E310D}" destId="{DE3AE606-2CA8-4136-9ECA-229084EA11E6}" srcOrd="0" destOrd="0" presId="urn:microsoft.com/office/officeart/2005/8/layout/cycle4"/>
    <dgm:cxn modelId="{1377E54D-4C43-48C6-968D-D41C185C846C}" type="presParOf" srcId="{DE3AE606-2CA8-4136-9ECA-229084EA11E6}" destId="{40ECCBD2-B178-4899-AAB2-BE93DA9C7C75}" srcOrd="0" destOrd="0" presId="urn:microsoft.com/office/officeart/2005/8/layout/cycle4"/>
    <dgm:cxn modelId="{802B42CA-0449-47A8-AD48-E6F19895A8AB}" type="presParOf" srcId="{40ECCBD2-B178-4899-AAB2-BE93DA9C7C75}" destId="{08645705-71A6-426A-9200-DD1AE4CA11AC}" srcOrd="0" destOrd="0" presId="urn:microsoft.com/office/officeart/2005/8/layout/cycle4"/>
    <dgm:cxn modelId="{F0FB6CD7-637F-42EB-B017-0330FC663D3C}" type="presParOf" srcId="{40ECCBD2-B178-4899-AAB2-BE93DA9C7C75}" destId="{DB727F20-CD06-4591-9F26-C5392BEE8CA4}" srcOrd="1" destOrd="0" presId="urn:microsoft.com/office/officeart/2005/8/layout/cycle4"/>
    <dgm:cxn modelId="{7CE58D75-5B4C-4DAB-A2E5-2C1FBB53EBD4}" type="presParOf" srcId="{DE3AE606-2CA8-4136-9ECA-229084EA11E6}" destId="{F337AD9E-1383-488F-AF5B-3B3DE37D68EB}" srcOrd="1" destOrd="0" presId="urn:microsoft.com/office/officeart/2005/8/layout/cycle4"/>
    <dgm:cxn modelId="{5B9B9A11-27B9-4C59-8E16-20485CFF37B3}" type="presParOf" srcId="{F337AD9E-1383-488F-AF5B-3B3DE37D68EB}" destId="{629068C7-7893-4330-A27C-0F8FD36958A2}" srcOrd="0" destOrd="0" presId="urn:microsoft.com/office/officeart/2005/8/layout/cycle4"/>
    <dgm:cxn modelId="{21AA7DAE-D334-45A0-8B90-0233D3A6660F}" type="presParOf" srcId="{F337AD9E-1383-488F-AF5B-3B3DE37D68EB}" destId="{8DCA021A-EC2E-4CF3-B7F0-BCD7E1DB813C}" srcOrd="1" destOrd="0" presId="urn:microsoft.com/office/officeart/2005/8/layout/cycle4"/>
    <dgm:cxn modelId="{F9697951-3A3E-481F-92EA-E985DC15C770}" type="presParOf" srcId="{DE3AE606-2CA8-4136-9ECA-229084EA11E6}" destId="{8072D0B8-F417-489F-80C7-ADA611923F3A}" srcOrd="2" destOrd="0" presId="urn:microsoft.com/office/officeart/2005/8/layout/cycle4"/>
    <dgm:cxn modelId="{E9BD4A9B-336C-4914-8EA3-8F48371C885F}" type="presParOf" srcId="{8072D0B8-F417-489F-80C7-ADA611923F3A}" destId="{3D7CDFFD-8900-4B5F-800D-62529D99029B}" srcOrd="0" destOrd="0" presId="urn:microsoft.com/office/officeart/2005/8/layout/cycle4"/>
    <dgm:cxn modelId="{4F0C09E6-949F-4ADD-8829-060C39F8CDAB}" type="presParOf" srcId="{8072D0B8-F417-489F-80C7-ADA611923F3A}" destId="{C675962C-0EBF-4499-9608-F795D5E56435}" srcOrd="1" destOrd="0" presId="urn:microsoft.com/office/officeart/2005/8/layout/cycle4"/>
    <dgm:cxn modelId="{63544311-6847-4CA1-BEC8-75F26EFC6B09}" type="presParOf" srcId="{DE3AE606-2CA8-4136-9ECA-229084EA11E6}" destId="{95DD5150-9715-444D-898F-200631F26D4B}" srcOrd="3" destOrd="0" presId="urn:microsoft.com/office/officeart/2005/8/layout/cycle4"/>
    <dgm:cxn modelId="{6A29B677-B489-4AD7-9205-FA18E2152A20}" type="presParOf" srcId="{95DD5150-9715-444D-898F-200631F26D4B}" destId="{4D80B821-E438-418C-A82B-2B1B87E28C55}" srcOrd="0" destOrd="0" presId="urn:microsoft.com/office/officeart/2005/8/layout/cycle4"/>
    <dgm:cxn modelId="{4AB4FBAD-EE65-47CB-9796-7049DD7E7167}" type="presParOf" srcId="{95DD5150-9715-444D-898F-200631F26D4B}" destId="{1EE9B177-35B9-47F4-9650-B8E45B3845AD}" srcOrd="1" destOrd="0" presId="urn:microsoft.com/office/officeart/2005/8/layout/cycle4"/>
    <dgm:cxn modelId="{425A0F24-0DF7-412A-9A05-13BB1E948E70}" type="presParOf" srcId="{DE3AE606-2CA8-4136-9ECA-229084EA11E6}" destId="{ECA51C42-5C77-46B4-905B-29F04F0B8299}" srcOrd="4" destOrd="0" presId="urn:microsoft.com/office/officeart/2005/8/layout/cycle4"/>
    <dgm:cxn modelId="{5A8574D4-73AC-479E-AE77-47579BDCBCA6}" type="presParOf" srcId="{9B96AAE8-B492-42B3-99B4-A59CE38E310D}" destId="{63A6CB2F-413F-43DE-A2A3-E390838F1F04}" srcOrd="1" destOrd="0" presId="urn:microsoft.com/office/officeart/2005/8/layout/cycle4"/>
    <dgm:cxn modelId="{4C65125D-FB50-4E2C-B2FB-6C2E3A252012}" type="presParOf" srcId="{63A6CB2F-413F-43DE-A2A3-E390838F1F04}" destId="{33285DC5-B741-474E-9484-86DC7693B152}" srcOrd="0" destOrd="0" presId="urn:microsoft.com/office/officeart/2005/8/layout/cycle4"/>
    <dgm:cxn modelId="{611FB522-A9C4-4ECA-8906-FE35C7A31381}" type="presParOf" srcId="{63A6CB2F-413F-43DE-A2A3-E390838F1F04}" destId="{93D75A46-9A8A-4F14-BDD9-AC8BF9FD6868}" srcOrd="1" destOrd="0" presId="urn:microsoft.com/office/officeart/2005/8/layout/cycle4"/>
    <dgm:cxn modelId="{C5668EBB-6099-4868-9C86-A1D8C48F2F0E}" type="presParOf" srcId="{63A6CB2F-413F-43DE-A2A3-E390838F1F04}" destId="{684639CF-B470-4461-98BC-345E049D5110}" srcOrd="2" destOrd="0" presId="urn:microsoft.com/office/officeart/2005/8/layout/cycle4"/>
    <dgm:cxn modelId="{0CD1883C-577E-4D9A-B682-7786182E8600}" type="presParOf" srcId="{63A6CB2F-413F-43DE-A2A3-E390838F1F04}" destId="{9E4D73AB-75C7-4D1E-8318-BC76D30A54BC}" srcOrd="3" destOrd="0" presId="urn:microsoft.com/office/officeart/2005/8/layout/cycle4"/>
    <dgm:cxn modelId="{7EBC2129-E091-4621-AF1A-FA00F3654F0A}" type="presParOf" srcId="{63A6CB2F-413F-43DE-A2A3-E390838F1F04}" destId="{E5CB4498-0237-4C2D-9EC2-FAAA873ACECA}" srcOrd="4" destOrd="0" presId="urn:microsoft.com/office/officeart/2005/8/layout/cycle4"/>
    <dgm:cxn modelId="{D77A81B7-FEF6-4BCF-A96F-F78C9FF25678}" type="presParOf" srcId="{9B96AAE8-B492-42B3-99B4-A59CE38E310D}" destId="{B1B09648-8DE1-4622-90CC-EEE8490FEB45}" srcOrd="2" destOrd="0" presId="urn:microsoft.com/office/officeart/2005/8/layout/cycle4"/>
    <dgm:cxn modelId="{183F83C8-D6F9-4627-A444-A487EDE99A91}" type="presParOf" srcId="{9B96AAE8-B492-42B3-99B4-A59CE38E310D}" destId="{45F5DE78-AE8B-4020-9760-1C3D49F0F8A7}" srcOrd="3" destOrd="0" presId="urn:microsoft.com/office/officeart/2005/8/layout/cycle4"/>
  </dgm:cxnLst>
  <dgm:bg>
    <a:solidFill>
      <a:srgbClr val="549BA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47DC99-16B5-4D7E-8CB1-2E5417A9FDA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05A7C-9A01-4258-87B1-6F541D9613D8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FFFF99"/>
              </a:solidFill>
            </a:rPr>
            <a:t>ASPEK SOSIAL</a:t>
          </a:r>
        </a:p>
        <a:p>
          <a:r>
            <a:rPr lang="en-US" sz="1800" dirty="0" smtClean="0"/>
            <a:t> </a:t>
          </a:r>
          <a:endParaRPr lang="en-US" sz="1800" dirty="0"/>
        </a:p>
      </dgm:t>
    </dgm:pt>
    <dgm:pt modelId="{354E6CF8-9A90-4425-A111-133CC47532EA}" type="parTrans" cxnId="{3824A7C1-413B-4319-A68B-E1EBB954EDD2}">
      <dgm:prSet/>
      <dgm:spPr/>
      <dgm:t>
        <a:bodyPr/>
        <a:lstStyle/>
        <a:p>
          <a:endParaRPr lang="en-US"/>
        </a:p>
      </dgm:t>
    </dgm:pt>
    <dgm:pt modelId="{D9944447-6EC8-4930-8A6A-B3C2484FEB55}" type="sibTrans" cxnId="{3824A7C1-413B-4319-A68B-E1EBB954EDD2}">
      <dgm:prSet/>
      <dgm:spPr/>
      <dgm:t>
        <a:bodyPr/>
        <a:lstStyle/>
        <a:p>
          <a:endParaRPr lang="en-US"/>
        </a:p>
      </dgm:t>
    </dgm:pt>
    <dgm:pt modelId="{6B70925D-275E-45D3-B1B2-BF5AB6DE0E94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Silaturahim</a:t>
          </a:r>
          <a:r>
            <a:rPr lang="en-US" sz="1400" dirty="0" smtClean="0">
              <a:solidFill>
                <a:schemeClr val="tx1"/>
              </a:solidFill>
            </a:rPr>
            <a:t> di </a:t>
          </a:r>
          <a:r>
            <a:rPr lang="en-US" sz="1400" dirty="0" err="1" smtClean="0">
              <a:solidFill>
                <a:schemeClr val="tx1"/>
              </a:solidFill>
            </a:rPr>
            <a:t>antara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keluarga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terjamin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selepas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kematian</a:t>
          </a:r>
          <a:r>
            <a:rPr lang="en-US" sz="1400" dirty="0" smtClean="0">
              <a:solidFill>
                <a:schemeClr val="tx1"/>
              </a:solidFill>
            </a:rPr>
            <a:t> orang </a:t>
          </a:r>
          <a:r>
            <a:rPr lang="en-US" sz="1400" dirty="0" err="1" smtClean="0">
              <a:solidFill>
                <a:schemeClr val="tx1"/>
              </a:solidFill>
            </a:rPr>
            <a:t>tua</a:t>
          </a:r>
          <a:endParaRPr lang="en-US" sz="1400" dirty="0">
            <a:solidFill>
              <a:schemeClr val="tx1"/>
            </a:solidFill>
          </a:endParaRPr>
        </a:p>
      </dgm:t>
    </dgm:pt>
    <dgm:pt modelId="{8F6993E9-EB99-4F5B-AB08-BBA9497F5F73}" type="parTrans" cxnId="{C3412442-9196-435C-9A99-3308538612DC}">
      <dgm:prSet/>
      <dgm:spPr/>
      <dgm:t>
        <a:bodyPr/>
        <a:lstStyle/>
        <a:p>
          <a:endParaRPr lang="en-US"/>
        </a:p>
      </dgm:t>
    </dgm:pt>
    <dgm:pt modelId="{10BDCFF7-126C-49A5-A9C0-6AE143334A91}" type="sibTrans" cxnId="{C3412442-9196-435C-9A99-3308538612DC}">
      <dgm:prSet/>
      <dgm:spPr/>
      <dgm:t>
        <a:bodyPr/>
        <a:lstStyle/>
        <a:p>
          <a:endParaRPr lang="en-US"/>
        </a:p>
      </dgm:t>
    </dgm:pt>
    <dgm:pt modelId="{C6065B1D-C613-43C9-80F0-A1ACAC16625F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Pengamalan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konsep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musyawarah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dalam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institusi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keluarga</a:t>
          </a:r>
          <a:endParaRPr lang="en-US" sz="1400" dirty="0">
            <a:solidFill>
              <a:schemeClr val="tx1"/>
            </a:solidFill>
          </a:endParaRPr>
        </a:p>
      </dgm:t>
    </dgm:pt>
    <dgm:pt modelId="{448B5533-FE40-4A05-AA0C-111240F48713}" type="parTrans" cxnId="{528DD638-EE60-4B7B-9716-67CF533CCA86}">
      <dgm:prSet/>
      <dgm:spPr/>
      <dgm:t>
        <a:bodyPr/>
        <a:lstStyle/>
        <a:p>
          <a:endParaRPr lang="en-US"/>
        </a:p>
      </dgm:t>
    </dgm:pt>
    <dgm:pt modelId="{E64BF9FA-0A48-4605-AF9B-CEA6F3F0EFF1}" type="sibTrans" cxnId="{528DD638-EE60-4B7B-9716-67CF533CCA86}">
      <dgm:prSet/>
      <dgm:spPr/>
      <dgm:t>
        <a:bodyPr/>
        <a:lstStyle/>
        <a:p>
          <a:endParaRPr lang="en-US"/>
        </a:p>
      </dgm:t>
    </dgm:pt>
    <dgm:pt modelId="{E84BA338-9765-4B38-B86B-9E08F7608B33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FFFF00"/>
              </a:solidFill>
            </a:rPr>
            <a:t>ASPEK NEGARA </a:t>
          </a:r>
        </a:p>
        <a:p>
          <a:endParaRPr lang="en-US" sz="2800" dirty="0"/>
        </a:p>
      </dgm:t>
    </dgm:pt>
    <dgm:pt modelId="{99B39981-39DC-4066-ACBA-51E86573DF79}" type="parTrans" cxnId="{00EE9BEA-F5EC-4DBE-A6CA-C9098866DC1A}">
      <dgm:prSet/>
      <dgm:spPr/>
      <dgm:t>
        <a:bodyPr/>
        <a:lstStyle/>
        <a:p>
          <a:endParaRPr lang="en-US"/>
        </a:p>
      </dgm:t>
    </dgm:pt>
    <dgm:pt modelId="{BA87AB74-92AB-47DC-B530-8603954169C4}" type="sibTrans" cxnId="{00EE9BEA-F5EC-4DBE-A6CA-C9098866DC1A}">
      <dgm:prSet/>
      <dgm:spPr/>
      <dgm:t>
        <a:bodyPr/>
        <a:lstStyle/>
        <a:p>
          <a:endParaRPr lang="en-US"/>
        </a:p>
      </dgm:t>
    </dgm:pt>
    <dgm:pt modelId="{67772005-84CC-4217-9CD7-AF50B2C68E3A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Penjanaan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peluang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perkerjaan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baru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dalam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bidang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muamalat</a:t>
          </a:r>
          <a:endParaRPr lang="en-US" sz="1400" dirty="0">
            <a:solidFill>
              <a:schemeClr val="tx1"/>
            </a:solidFill>
          </a:endParaRPr>
        </a:p>
      </dgm:t>
    </dgm:pt>
    <dgm:pt modelId="{8151EF6A-32A6-4CD5-882E-33718378978B}" type="parTrans" cxnId="{B9C16397-00D2-425B-ABBE-B46BB4B9297F}">
      <dgm:prSet/>
      <dgm:spPr/>
      <dgm:t>
        <a:bodyPr/>
        <a:lstStyle/>
        <a:p>
          <a:endParaRPr lang="en-US"/>
        </a:p>
      </dgm:t>
    </dgm:pt>
    <dgm:pt modelId="{C4D9A2B3-409D-4BD5-9052-FEE79E49291C}" type="sibTrans" cxnId="{B9C16397-00D2-425B-ABBE-B46BB4B9297F}">
      <dgm:prSet/>
      <dgm:spPr/>
      <dgm:t>
        <a:bodyPr/>
        <a:lstStyle/>
        <a:p>
          <a:endParaRPr lang="en-US"/>
        </a:p>
      </dgm:t>
    </dgm:pt>
    <dgm:pt modelId="{FD6D5651-1ECA-466F-8949-887A74F7F602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FFC000"/>
              </a:solidFill>
            </a:rPr>
            <a:t>ASPEK SISTEM</a:t>
          </a:r>
        </a:p>
        <a:p>
          <a:endParaRPr lang="en-US" sz="2900" dirty="0"/>
        </a:p>
      </dgm:t>
    </dgm:pt>
    <dgm:pt modelId="{CCE38D88-403D-45E0-BED4-6C666463D090}" type="parTrans" cxnId="{159716EF-934F-44E9-84AA-7A3D1E1F7519}">
      <dgm:prSet/>
      <dgm:spPr/>
      <dgm:t>
        <a:bodyPr/>
        <a:lstStyle/>
        <a:p>
          <a:endParaRPr lang="en-US"/>
        </a:p>
      </dgm:t>
    </dgm:pt>
    <dgm:pt modelId="{2BA7A693-0048-4B01-B468-C82695091230}" type="sibTrans" cxnId="{159716EF-934F-44E9-84AA-7A3D1E1F7519}">
      <dgm:prSet/>
      <dgm:spPr/>
      <dgm:t>
        <a:bodyPr/>
        <a:lstStyle/>
        <a:p>
          <a:endParaRPr lang="en-US"/>
        </a:p>
      </dgm:t>
    </dgm:pt>
    <dgm:pt modelId="{D5A7E8FF-369A-4D01-9E70-81D8595D4E1E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Pengaplikasian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konsep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muamalat</a:t>
          </a:r>
          <a:r>
            <a:rPr lang="en-US" sz="1400" dirty="0" smtClean="0">
              <a:solidFill>
                <a:schemeClr val="tx1"/>
              </a:solidFill>
            </a:rPr>
            <a:t> Islam </a:t>
          </a:r>
          <a:r>
            <a:rPr lang="en-US" sz="1400" dirty="0" err="1" smtClean="0">
              <a:solidFill>
                <a:schemeClr val="tx1"/>
              </a:solidFill>
            </a:rPr>
            <a:t>khususnya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i="1" dirty="0" smtClean="0">
              <a:solidFill>
                <a:schemeClr val="tx1"/>
              </a:solidFill>
            </a:rPr>
            <a:t>al-</a:t>
          </a:r>
          <a:r>
            <a:rPr lang="en-US" sz="1400" i="1" dirty="0" err="1" smtClean="0">
              <a:solidFill>
                <a:schemeClr val="tx1"/>
              </a:solidFill>
            </a:rPr>
            <a:t>musyarakah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terhadap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pengurusan</a:t>
          </a:r>
          <a:r>
            <a:rPr lang="en-US" sz="1400" dirty="0" smtClean="0">
              <a:solidFill>
                <a:schemeClr val="tx1"/>
              </a:solidFill>
            </a:rPr>
            <a:t>  </a:t>
          </a:r>
          <a:r>
            <a:rPr lang="en-US" sz="1400" dirty="0" err="1" smtClean="0">
              <a:solidFill>
                <a:schemeClr val="tx1"/>
              </a:solidFill>
            </a:rPr>
            <a:t>harta</a:t>
          </a:r>
          <a:r>
            <a:rPr lang="en-US" sz="1400" dirty="0" smtClean="0">
              <a:solidFill>
                <a:schemeClr val="tx1"/>
              </a:solidFill>
            </a:rPr>
            <a:t> Islam </a:t>
          </a:r>
          <a:r>
            <a:rPr lang="en-US" sz="1400" dirty="0" err="1" smtClean="0">
              <a:solidFill>
                <a:schemeClr val="tx1"/>
              </a:solidFill>
            </a:rPr>
            <a:t>secara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meluas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dalam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realiti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semasa</a:t>
          </a:r>
          <a:endParaRPr lang="en-US" sz="1400" dirty="0">
            <a:solidFill>
              <a:schemeClr val="tx1"/>
            </a:solidFill>
          </a:endParaRPr>
        </a:p>
      </dgm:t>
    </dgm:pt>
    <dgm:pt modelId="{ABF1513A-CBAA-47BA-91A9-DC9D5E5E5FDD}" type="parTrans" cxnId="{685682FC-0F36-4AD2-9797-576BEBABCF35}">
      <dgm:prSet/>
      <dgm:spPr/>
      <dgm:t>
        <a:bodyPr/>
        <a:lstStyle/>
        <a:p>
          <a:endParaRPr lang="en-US"/>
        </a:p>
      </dgm:t>
    </dgm:pt>
    <dgm:pt modelId="{FD719908-2482-4C17-B8E4-4992B67B1C06}" type="sibTrans" cxnId="{685682FC-0F36-4AD2-9797-576BEBABCF35}">
      <dgm:prSet/>
      <dgm:spPr/>
      <dgm:t>
        <a:bodyPr/>
        <a:lstStyle/>
        <a:p>
          <a:endParaRPr lang="en-US"/>
        </a:p>
      </dgm:t>
    </dgm:pt>
    <dgm:pt modelId="{FD402098-A0FB-4AE7-9A21-21CBFE94A4F7}" type="pres">
      <dgm:prSet presAssocID="{0B47DC99-16B5-4D7E-8CB1-2E5417A9FDA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4E7597-374D-4CB1-916C-8A3159CFD1FB}" type="pres">
      <dgm:prSet presAssocID="{CC505A7C-9A01-4258-87B1-6F541D9613D8}" presName="node" presStyleLbl="node1" presStyleIdx="0" presStyleCnt="3" custScaleX="50763" custLinFactNeighborX="4361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E1AD2-1E17-4AB0-A1A5-6858776D1A75}" type="pres">
      <dgm:prSet presAssocID="{D9944447-6EC8-4930-8A6A-B3C2484FEB55}" presName="sibTrans" presStyleCnt="0"/>
      <dgm:spPr/>
    </dgm:pt>
    <dgm:pt modelId="{2647B644-3AFF-4E41-9DE0-370F7159D635}" type="pres">
      <dgm:prSet presAssocID="{E84BA338-9765-4B38-B86B-9E08F7608B33}" presName="node" presStyleLbl="node1" presStyleIdx="1" presStyleCnt="3" custAng="0" custScaleX="49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359F1-5841-4B8C-AD47-1E72208309C7}" type="pres">
      <dgm:prSet presAssocID="{BA87AB74-92AB-47DC-B530-8603954169C4}" presName="sibTrans" presStyleCnt="0"/>
      <dgm:spPr/>
    </dgm:pt>
    <dgm:pt modelId="{DA39F5E6-0170-4781-861D-B020F4B91E28}" type="pres">
      <dgm:prSet presAssocID="{FD6D5651-1ECA-466F-8949-887A74F7F602}" presName="node" presStyleLbl="node1" presStyleIdx="2" presStyleCnt="3" custAng="0" custScaleX="504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F17D91-1E7C-4CBE-896F-E19672C5F3F2}" type="presOf" srcId="{0B47DC99-16B5-4D7E-8CB1-2E5417A9FDA3}" destId="{FD402098-A0FB-4AE7-9A21-21CBFE94A4F7}" srcOrd="0" destOrd="0" presId="urn:microsoft.com/office/officeart/2005/8/layout/hList6"/>
    <dgm:cxn modelId="{096C021F-00FA-4BBF-BF2D-21122F9CDD5B}" type="presOf" srcId="{C6065B1D-C613-43C9-80F0-A1ACAC16625F}" destId="{9F4E7597-374D-4CB1-916C-8A3159CFD1FB}" srcOrd="0" destOrd="2" presId="urn:microsoft.com/office/officeart/2005/8/layout/hList6"/>
    <dgm:cxn modelId="{6E54AF38-8AF8-4A3A-B8CB-6909EDC8F263}" type="presOf" srcId="{6B70925D-275E-45D3-B1B2-BF5AB6DE0E94}" destId="{9F4E7597-374D-4CB1-916C-8A3159CFD1FB}" srcOrd="0" destOrd="1" presId="urn:microsoft.com/office/officeart/2005/8/layout/hList6"/>
    <dgm:cxn modelId="{B9C16397-00D2-425B-ABBE-B46BB4B9297F}" srcId="{E84BA338-9765-4B38-B86B-9E08F7608B33}" destId="{67772005-84CC-4217-9CD7-AF50B2C68E3A}" srcOrd="0" destOrd="0" parTransId="{8151EF6A-32A6-4CD5-882E-33718378978B}" sibTransId="{C4D9A2B3-409D-4BD5-9052-FEE79E49291C}"/>
    <dgm:cxn modelId="{159716EF-934F-44E9-84AA-7A3D1E1F7519}" srcId="{0B47DC99-16B5-4D7E-8CB1-2E5417A9FDA3}" destId="{FD6D5651-1ECA-466F-8949-887A74F7F602}" srcOrd="2" destOrd="0" parTransId="{CCE38D88-403D-45E0-BED4-6C666463D090}" sibTransId="{2BA7A693-0048-4B01-B468-C82695091230}"/>
    <dgm:cxn modelId="{528DD638-EE60-4B7B-9716-67CF533CCA86}" srcId="{CC505A7C-9A01-4258-87B1-6F541D9613D8}" destId="{C6065B1D-C613-43C9-80F0-A1ACAC16625F}" srcOrd="1" destOrd="0" parTransId="{448B5533-FE40-4A05-AA0C-111240F48713}" sibTransId="{E64BF9FA-0A48-4605-AF9B-CEA6F3F0EFF1}"/>
    <dgm:cxn modelId="{507FBE7B-EDEF-4924-970E-98596E661C04}" type="presOf" srcId="{FD6D5651-1ECA-466F-8949-887A74F7F602}" destId="{DA39F5E6-0170-4781-861D-B020F4B91E28}" srcOrd="0" destOrd="0" presId="urn:microsoft.com/office/officeart/2005/8/layout/hList6"/>
    <dgm:cxn modelId="{685682FC-0F36-4AD2-9797-576BEBABCF35}" srcId="{FD6D5651-1ECA-466F-8949-887A74F7F602}" destId="{D5A7E8FF-369A-4D01-9E70-81D8595D4E1E}" srcOrd="0" destOrd="0" parTransId="{ABF1513A-CBAA-47BA-91A9-DC9D5E5E5FDD}" sibTransId="{FD719908-2482-4C17-B8E4-4992B67B1C06}"/>
    <dgm:cxn modelId="{2BB64876-860D-4680-A17D-0A3D7CB76770}" type="presOf" srcId="{67772005-84CC-4217-9CD7-AF50B2C68E3A}" destId="{2647B644-3AFF-4E41-9DE0-370F7159D635}" srcOrd="0" destOrd="1" presId="urn:microsoft.com/office/officeart/2005/8/layout/hList6"/>
    <dgm:cxn modelId="{0E0BE671-08B7-4848-833A-1929E3FE7F15}" type="presOf" srcId="{CC505A7C-9A01-4258-87B1-6F541D9613D8}" destId="{9F4E7597-374D-4CB1-916C-8A3159CFD1FB}" srcOrd="0" destOrd="0" presId="urn:microsoft.com/office/officeart/2005/8/layout/hList6"/>
    <dgm:cxn modelId="{00EE9BEA-F5EC-4DBE-A6CA-C9098866DC1A}" srcId="{0B47DC99-16B5-4D7E-8CB1-2E5417A9FDA3}" destId="{E84BA338-9765-4B38-B86B-9E08F7608B33}" srcOrd="1" destOrd="0" parTransId="{99B39981-39DC-4066-ACBA-51E86573DF79}" sibTransId="{BA87AB74-92AB-47DC-B530-8603954169C4}"/>
    <dgm:cxn modelId="{3824A7C1-413B-4319-A68B-E1EBB954EDD2}" srcId="{0B47DC99-16B5-4D7E-8CB1-2E5417A9FDA3}" destId="{CC505A7C-9A01-4258-87B1-6F541D9613D8}" srcOrd="0" destOrd="0" parTransId="{354E6CF8-9A90-4425-A111-133CC47532EA}" sibTransId="{D9944447-6EC8-4930-8A6A-B3C2484FEB55}"/>
    <dgm:cxn modelId="{C3412442-9196-435C-9A99-3308538612DC}" srcId="{CC505A7C-9A01-4258-87B1-6F541D9613D8}" destId="{6B70925D-275E-45D3-B1B2-BF5AB6DE0E94}" srcOrd="0" destOrd="0" parTransId="{8F6993E9-EB99-4F5B-AB08-BBA9497F5F73}" sibTransId="{10BDCFF7-126C-49A5-A9C0-6AE143334A91}"/>
    <dgm:cxn modelId="{548A5377-757B-4464-8761-86074FD3A231}" type="presOf" srcId="{E84BA338-9765-4B38-B86B-9E08F7608B33}" destId="{2647B644-3AFF-4E41-9DE0-370F7159D635}" srcOrd="0" destOrd="0" presId="urn:microsoft.com/office/officeart/2005/8/layout/hList6"/>
    <dgm:cxn modelId="{900C0143-174B-45AC-BD7C-46DD5BD4A816}" type="presOf" srcId="{D5A7E8FF-369A-4D01-9E70-81D8595D4E1E}" destId="{DA39F5E6-0170-4781-861D-B020F4B91E28}" srcOrd="0" destOrd="1" presId="urn:microsoft.com/office/officeart/2005/8/layout/hList6"/>
    <dgm:cxn modelId="{EF5AAFDE-6813-4BB2-BD3C-B40751A60CA5}" type="presParOf" srcId="{FD402098-A0FB-4AE7-9A21-21CBFE94A4F7}" destId="{9F4E7597-374D-4CB1-916C-8A3159CFD1FB}" srcOrd="0" destOrd="0" presId="urn:microsoft.com/office/officeart/2005/8/layout/hList6"/>
    <dgm:cxn modelId="{D785091B-9D81-4404-8034-DC3609C6A64D}" type="presParOf" srcId="{FD402098-A0FB-4AE7-9A21-21CBFE94A4F7}" destId="{8D7E1AD2-1E17-4AB0-A1A5-6858776D1A75}" srcOrd="1" destOrd="0" presId="urn:microsoft.com/office/officeart/2005/8/layout/hList6"/>
    <dgm:cxn modelId="{AB598DB0-D775-41E8-A714-B9C8E850DA35}" type="presParOf" srcId="{FD402098-A0FB-4AE7-9A21-21CBFE94A4F7}" destId="{2647B644-3AFF-4E41-9DE0-370F7159D635}" srcOrd="2" destOrd="0" presId="urn:microsoft.com/office/officeart/2005/8/layout/hList6"/>
    <dgm:cxn modelId="{668DF123-9904-4541-9A80-55BF00553F49}" type="presParOf" srcId="{FD402098-A0FB-4AE7-9A21-21CBFE94A4F7}" destId="{C8A359F1-5841-4B8C-AD47-1E72208309C7}" srcOrd="3" destOrd="0" presId="urn:microsoft.com/office/officeart/2005/8/layout/hList6"/>
    <dgm:cxn modelId="{4EAB453C-A4D3-40DC-AEB4-D1BF90D8CBDA}" type="presParOf" srcId="{FD402098-A0FB-4AE7-9A21-21CBFE94A4F7}" destId="{DA39F5E6-0170-4781-861D-B020F4B91E2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B9FFF8-F9BC-4D21-9A23-5B49CE20079C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7639C157-2619-4A31-9FDE-1261E92298F9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ctr"/>
          <a:r>
            <a:rPr lang="en-US" sz="1100" dirty="0" smtClean="0"/>
            <a:t>UNTUK KEPERLUAN ORANG LAIN DI JALAN MA’ARUF  MELALUI SALURAN INFAK &amp; SEDEKAH</a:t>
          </a:r>
          <a:endParaRPr lang="en-US" sz="1100" dirty="0"/>
        </a:p>
      </dgm:t>
    </dgm:pt>
    <dgm:pt modelId="{5724EB82-F479-4190-862E-60C96A494EAD}" type="parTrans" cxnId="{0DC9F9D5-CD6B-49BD-BE78-BDC990B73CAA}">
      <dgm:prSet/>
      <dgm:spPr/>
      <dgm:t>
        <a:bodyPr/>
        <a:lstStyle/>
        <a:p>
          <a:endParaRPr lang="en-US"/>
        </a:p>
      </dgm:t>
    </dgm:pt>
    <dgm:pt modelId="{19DEF5A4-B162-473C-8AC8-EC55358886A4}" type="sibTrans" cxnId="{0DC9F9D5-CD6B-49BD-BE78-BDC990B73CAA}">
      <dgm:prSet/>
      <dgm:spPr/>
      <dgm:t>
        <a:bodyPr/>
        <a:lstStyle/>
        <a:p>
          <a:endParaRPr lang="en-US"/>
        </a:p>
      </dgm:t>
    </dgm:pt>
    <dgm:pt modelId="{F8A87632-5894-40CB-8D7C-D146A36B1AA8}">
      <dgm:prSet phldrT="[Text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r>
            <a:rPr lang="en-US" sz="1100" b="1" dirty="0" smtClean="0">
              <a:solidFill>
                <a:schemeClr val="bg1"/>
              </a:solidFill>
            </a:rPr>
            <a:t>UNTUK SESUATU YANG BERSIFAT UMUM PADA JALAN ALLAH  SEPERTI MEMBINA MASJID, MADRASAH &amp; HOSPITAL</a:t>
          </a:r>
          <a:endParaRPr lang="en-US" sz="1100" b="1" dirty="0">
            <a:solidFill>
              <a:schemeClr val="bg1"/>
            </a:solidFill>
          </a:endParaRPr>
        </a:p>
      </dgm:t>
    </dgm:pt>
    <dgm:pt modelId="{6B319F13-E9C1-4E99-835D-2096D208DC61}" type="parTrans" cxnId="{E88B047C-98D9-4A66-B239-339789082560}">
      <dgm:prSet/>
      <dgm:spPr/>
      <dgm:t>
        <a:bodyPr/>
        <a:lstStyle/>
        <a:p>
          <a:endParaRPr lang="en-US"/>
        </a:p>
      </dgm:t>
    </dgm:pt>
    <dgm:pt modelId="{6FBE4CE8-4970-4A26-847D-BC127BF236B9}" type="sibTrans" cxnId="{E88B047C-98D9-4A66-B239-339789082560}">
      <dgm:prSet/>
      <dgm:spPr/>
      <dgm:t>
        <a:bodyPr/>
        <a:lstStyle/>
        <a:p>
          <a:endParaRPr lang="en-US"/>
        </a:p>
      </dgm:t>
    </dgm:pt>
    <dgm:pt modelId="{209E90E2-C1C5-4E70-8C01-E35EA6442FD1}">
      <dgm:prSet phldrT="[Text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en-US" sz="1100" dirty="0" smtClean="0"/>
            <a:t>UNTUK KEPERLUAN DIRI DALAM MELAKSANAKAN IBADAT ATAU KEMUDAHAN BERIBADAT</a:t>
          </a:r>
          <a:endParaRPr lang="en-US" sz="1100" dirty="0"/>
        </a:p>
      </dgm:t>
    </dgm:pt>
    <dgm:pt modelId="{620C73AC-AB49-4804-8602-86438A79A978}" type="parTrans" cxnId="{C7F187E1-F1DF-4E65-8DEB-DCD1E034E767}">
      <dgm:prSet/>
      <dgm:spPr/>
      <dgm:t>
        <a:bodyPr/>
        <a:lstStyle/>
        <a:p>
          <a:endParaRPr lang="en-US"/>
        </a:p>
      </dgm:t>
    </dgm:pt>
    <dgm:pt modelId="{CCEDF4AA-41B7-41E6-BD41-475E2AA46199}" type="sibTrans" cxnId="{C7F187E1-F1DF-4E65-8DEB-DCD1E034E767}">
      <dgm:prSet/>
      <dgm:spPr/>
      <dgm:t>
        <a:bodyPr/>
        <a:lstStyle/>
        <a:p>
          <a:endParaRPr lang="en-US"/>
        </a:p>
      </dgm:t>
    </dgm:pt>
    <dgm:pt modelId="{B961F2C7-4D7F-43B9-8F9E-617DFCD8F4E5}" type="pres">
      <dgm:prSet presAssocID="{04B9FFF8-F9BC-4D21-9A23-5B49CE20079C}" presName="compositeShape" presStyleCnt="0">
        <dgm:presLayoutVars>
          <dgm:chMax val="7"/>
          <dgm:dir/>
          <dgm:resizeHandles val="exact"/>
        </dgm:presLayoutVars>
      </dgm:prSet>
      <dgm:spPr/>
    </dgm:pt>
    <dgm:pt modelId="{C75E7F97-4C16-4BDD-AC15-9E56056FE51B}" type="pres">
      <dgm:prSet presAssocID="{04B9FFF8-F9BC-4D21-9A23-5B49CE20079C}" presName="wedge1" presStyleLbl="node1" presStyleIdx="0" presStyleCnt="3" custScaleX="92712"/>
      <dgm:spPr/>
      <dgm:t>
        <a:bodyPr/>
        <a:lstStyle/>
        <a:p>
          <a:endParaRPr lang="en-US"/>
        </a:p>
      </dgm:t>
    </dgm:pt>
    <dgm:pt modelId="{618788DF-6E15-41B1-95F6-3DF101582462}" type="pres">
      <dgm:prSet presAssocID="{04B9FFF8-F9BC-4D21-9A23-5B49CE20079C}" presName="dummy1a" presStyleCnt="0"/>
      <dgm:spPr/>
    </dgm:pt>
    <dgm:pt modelId="{EDB53B41-A803-41CD-BD99-897FC9137723}" type="pres">
      <dgm:prSet presAssocID="{04B9FFF8-F9BC-4D21-9A23-5B49CE20079C}" presName="dummy1b" presStyleCnt="0"/>
      <dgm:spPr/>
    </dgm:pt>
    <dgm:pt modelId="{F00F9547-6014-448F-BB98-80D60020617E}" type="pres">
      <dgm:prSet presAssocID="{04B9FFF8-F9BC-4D21-9A23-5B49CE20079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CCC49-34D7-4322-A47A-C47321C0AAB4}" type="pres">
      <dgm:prSet presAssocID="{04B9FFF8-F9BC-4D21-9A23-5B49CE20079C}" presName="wedge2" presStyleLbl="node1" presStyleIdx="1" presStyleCnt="3"/>
      <dgm:spPr/>
      <dgm:t>
        <a:bodyPr/>
        <a:lstStyle/>
        <a:p>
          <a:endParaRPr lang="en-US"/>
        </a:p>
      </dgm:t>
    </dgm:pt>
    <dgm:pt modelId="{20C626D7-954E-4A98-A9CE-E1E5E05E72D0}" type="pres">
      <dgm:prSet presAssocID="{04B9FFF8-F9BC-4D21-9A23-5B49CE20079C}" presName="dummy2a" presStyleCnt="0"/>
      <dgm:spPr/>
    </dgm:pt>
    <dgm:pt modelId="{DFD1908F-3CD3-42D4-80A1-A1DEC5E81DF1}" type="pres">
      <dgm:prSet presAssocID="{04B9FFF8-F9BC-4D21-9A23-5B49CE20079C}" presName="dummy2b" presStyleCnt="0"/>
      <dgm:spPr/>
    </dgm:pt>
    <dgm:pt modelId="{488CCAE6-9084-4F9A-A809-82787F277E80}" type="pres">
      <dgm:prSet presAssocID="{04B9FFF8-F9BC-4D21-9A23-5B49CE20079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42632-C51F-4593-B4C3-61E8B77CD1DA}" type="pres">
      <dgm:prSet presAssocID="{04B9FFF8-F9BC-4D21-9A23-5B49CE20079C}" presName="wedge3" presStyleLbl="node1" presStyleIdx="2" presStyleCnt="3" custLinFactNeighborX="405" custLinFactNeighborY="699"/>
      <dgm:spPr/>
      <dgm:t>
        <a:bodyPr/>
        <a:lstStyle/>
        <a:p>
          <a:endParaRPr lang="en-US"/>
        </a:p>
      </dgm:t>
    </dgm:pt>
    <dgm:pt modelId="{9B094438-CF5B-4476-B03D-940DF7345A6F}" type="pres">
      <dgm:prSet presAssocID="{04B9FFF8-F9BC-4D21-9A23-5B49CE20079C}" presName="dummy3a" presStyleCnt="0"/>
      <dgm:spPr/>
    </dgm:pt>
    <dgm:pt modelId="{3D11092B-AA5F-41B6-9D99-43B500256A34}" type="pres">
      <dgm:prSet presAssocID="{04B9FFF8-F9BC-4D21-9A23-5B49CE20079C}" presName="dummy3b" presStyleCnt="0"/>
      <dgm:spPr/>
    </dgm:pt>
    <dgm:pt modelId="{8A5CDD9B-6395-48DC-A725-04D1BC0CBB54}" type="pres">
      <dgm:prSet presAssocID="{04B9FFF8-F9BC-4D21-9A23-5B49CE20079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B6D98-604F-4E80-8347-0865778C3A5D}" type="pres">
      <dgm:prSet presAssocID="{19DEF5A4-B162-473C-8AC8-EC55358886A4}" presName="arrowWedge1" presStyleLbl="fgSibTrans2D1" presStyleIdx="0" presStyleCnt="3" custLinFactNeighborX="-1589"/>
      <dgm:spPr>
        <a:solidFill>
          <a:srgbClr val="4C0021"/>
        </a:solidFill>
      </dgm:spPr>
    </dgm:pt>
    <dgm:pt modelId="{6A80AEEC-44A1-40CA-B2C9-EA70940BB2DB}" type="pres">
      <dgm:prSet presAssocID="{6FBE4CE8-4970-4A26-847D-BC127BF236B9}" presName="arrowWedge2" presStyleLbl="fgSibTrans2D1" presStyleIdx="1" presStyleCnt="3"/>
      <dgm:spPr/>
    </dgm:pt>
    <dgm:pt modelId="{B26DE218-F6D0-4B78-BD20-40A0ACFE9E67}" type="pres">
      <dgm:prSet presAssocID="{CCEDF4AA-41B7-41E6-BD41-475E2AA46199}" presName="arrowWedge3" presStyleLbl="fgSibTrans2D1" presStyleIdx="2" presStyleCnt="3"/>
      <dgm:spPr>
        <a:solidFill>
          <a:schemeClr val="accent4">
            <a:lumMod val="60000"/>
            <a:lumOff val="40000"/>
          </a:schemeClr>
        </a:solidFill>
      </dgm:spPr>
    </dgm:pt>
  </dgm:ptLst>
  <dgm:cxnLst>
    <dgm:cxn modelId="{B426E40D-1FFF-4636-A169-2FB41CB06C78}" type="presOf" srcId="{7639C157-2619-4A31-9FDE-1261E92298F9}" destId="{C75E7F97-4C16-4BDD-AC15-9E56056FE51B}" srcOrd="0" destOrd="0" presId="urn:microsoft.com/office/officeart/2005/8/layout/cycle8"/>
    <dgm:cxn modelId="{E5F60F13-175A-44FC-B352-D1CBF47FD939}" type="presOf" srcId="{7639C157-2619-4A31-9FDE-1261E92298F9}" destId="{F00F9547-6014-448F-BB98-80D60020617E}" srcOrd="1" destOrd="0" presId="urn:microsoft.com/office/officeart/2005/8/layout/cycle8"/>
    <dgm:cxn modelId="{C94CC229-B7B6-41DE-A0A2-AD9294F89CE4}" type="presOf" srcId="{04B9FFF8-F9BC-4D21-9A23-5B49CE20079C}" destId="{B961F2C7-4D7F-43B9-8F9E-617DFCD8F4E5}" srcOrd="0" destOrd="0" presId="urn:microsoft.com/office/officeart/2005/8/layout/cycle8"/>
    <dgm:cxn modelId="{E88B047C-98D9-4A66-B239-339789082560}" srcId="{04B9FFF8-F9BC-4D21-9A23-5B49CE20079C}" destId="{F8A87632-5894-40CB-8D7C-D146A36B1AA8}" srcOrd="1" destOrd="0" parTransId="{6B319F13-E9C1-4E99-835D-2096D208DC61}" sibTransId="{6FBE4CE8-4970-4A26-847D-BC127BF236B9}"/>
    <dgm:cxn modelId="{C7F187E1-F1DF-4E65-8DEB-DCD1E034E767}" srcId="{04B9FFF8-F9BC-4D21-9A23-5B49CE20079C}" destId="{209E90E2-C1C5-4E70-8C01-E35EA6442FD1}" srcOrd="2" destOrd="0" parTransId="{620C73AC-AB49-4804-8602-86438A79A978}" sibTransId="{CCEDF4AA-41B7-41E6-BD41-475E2AA46199}"/>
    <dgm:cxn modelId="{0DC9F9D5-CD6B-49BD-BE78-BDC990B73CAA}" srcId="{04B9FFF8-F9BC-4D21-9A23-5B49CE20079C}" destId="{7639C157-2619-4A31-9FDE-1261E92298F9}" srcOrd="0" destOrd="0" parTransId="{5724EB82-F479-4190-862E-60C96A494EAD}" sibTransId="{19DEF5A4-B162-473C-8AC8-EC55358886A4}"/>
    <dgm:cxn modelId="{8EE6C02F-E909-472E-95AD-FCFD17155265}" type="presOf" srcId="{209E90E2-C1C5-4E70-8C01-E35EA6442FD1}" destId="{8A5CDD9B-6395-48DC-A725-04D1BC0CBB54}" srcOrd="1" destOrd="0" presId="urn:microsoft.com/office/officeart/2005/8/layout/cycle8"/>
    <dgm:cxn modelId="{1A98A785-2AD3-49DD-9AA9-35BA988420FB}" type="presOf" srcId="{F8A87632-5894-40CB-8D7C-D146A36B1AA8}" destId="{92ACCC49-34D7-4322-A47A-C47321C0AAB4}" srcOrd="0" destOrd="0" presId="urn:microsoft.com/office/officeart/2005/8/layout/cycle8"/>
    <dgm:cxn modelId="{1E14B2F9-CDC4-4FB1-82F9-1A3E37E34AB0}" type="presOf" srcId="{F8A87632-5894-40CB-8D7C-D146A36B1AA8}" destId="{488CCAE6-9084-4F9A-A809-82787F277E80}" srcOrd="1" destOrd="0" presId="urn:microsoft.com/office/officeart/2005/8/layout/cycle8"/>
    <dgm:cxn modelId="{C653408E-8977-48A7-9D7F-5DAF835812B1}" type="presOf" srcId="{209E90E2-C1C5-4E70-8C01-E35EA6442FD1}" destId="{50742632-C51F-4593-B4C3-61E8B77CD1DA}" srcOrd="0" destOrd="0" presId="urn:microsoft.com/office/officeart/2005/8/layout/cycle8"/>
    <dgm:cxn modelId="{1F8F9A1B-4C6C-4AA1-BE4B-B4C54CC04A3F}" type="presParOf" srcId="{B961F2C7-4D7F-43B9-8F9E-617DFCD8F4E5}" destId="{C75E7F97-4C16-4BDD-AC15-9E56056FE51B}" srcOrd="0" destOrd="0" presId="urn:microsoft.com/office/officeart/2005/8/layout/cycle8"/>
    <dgm:cxn modelId="{E59F1DD7-9B8D-457D-8A0B-46E79AEE695E}" type="presParOf" srcId="{B961F2C7-4D7F-43B9-8F9E-617DFCD8F4E5}" destId="{618788DF-6E15-41B1-95F6-3DF101582462}" srcOrd="1" destOrd="0" presId="urn:microsoft.com/office/officeart/2005/8/layout/cycle8"/>
    <dgm:cxn modelId="{4002CFD1-0FAB-41ED-997D-FA0F24E43DD8}" type="presParOf" srcId="{B961F2C7-4D7F-43B9-8F9E-617DFCD8F4E5}" destId="{EDB53B41-A803-41CD-BD99-897FC9137723}" srcOrd="2" destOrd="0" presId="urn:microsoft.com/office/officeart/2005/8/layout/cycle8"/>
    <dgm:cxn modelId="{205DAD65-DC98-4359-B77A-F95D9A148823}" type="presParOf" srcId="{B961F2C7-4D7F-43B9-8F9E-617DFCD8F4E5}" destId="{F00F9547-6014-448F-BB98-80D60020617E}" srcOrd="3" destOrd="0" presId="urn:microsoft.com/office/officeart/2005/8/layout/cycle8"/>
    <dgm:cxn modelId="{EEE7277E-2B07-42E3-A3B0-7B7ADABF142D}" type="presParOf" srcId="{B961F2C7-4D7F-43B9-8F9E-617DFCD8F4E5}" destId="{92ACCC49-34D7-4322-A47A-C47321C0AAB4}" srcOrd="4" destOrd="0" presId="urn:microsoft.com/office/officeart/2005/8/layout/cycle8"/>
    <dgm:cxn modelId="{6F31D0C3-7003-408A-983B-F3DF69D8FE18}" type="presParOf" srcId="{B961F2C7-4D7F-43B9-8F9E-617DFCD8F4E5}" destId="{20C626D7-954E-4A98-A9CE-E1E5E05E72D0}" srcOrd="5" destOrd="0" presId="urn:microsoft.com/office/officeart/2005/8/layout/cycle8"/>
    <dgm:cxn modelId="{17740F49-3DBB-4A2B-A9E6-C7B2CEFF9034}" type="presParOf" srcId="{B961F2C7-4D7F-43B9-8F9E-617DFCD8F4E5}" destId="{DFD1908F-3CD3-42D4-80A1-A1DEC5E81DF1}" srcOrd="6" destOrd="0" presId="urn:microsoft.com/office/officeart/2005/8/layout/cycle8"/>
    <dgm:cxn modelId="{6F573A9E-23D9-4ABB-B852-13AB8299272C}" type="presParOf" srcId="{B961F2C7-4D7F-43B9-8F9E-617DFCD8F4E5}" destId="{488CCAE6-9084-4F9A-A809-82787F277E80}" srcOrd="7" destOrd="0" presId="urn:microsoft.com/office/officeart/2005/8/layout/cycle8"/>
    <dgm:cxn modelId="{ACBC5E67-05CD-4734-8314-2AF8786834C4}" type="presParOf" srcId="{B961F2C7-4D7F-43B9-8F9E-617DFCD8F4E5}" destId="{50742632-C51F-4593-B4C3-61E8B77CD1DA}" srcOrd="8" destOrd="0" presId="urn:microsoft.com/office/officeart/2005/8/layout/cycle8"/>
    <dgm:cxn modelId="{79FDDCC3-5FAD-4C45-B92F-E6F7CA8037E2}" type="presParOf" srcId="{B961F2C7-4D7F-43B9-8F9E-617DFCD8F4E5}" destId="{9B094438-CF5B-4476-B03D-940DF7345A6F}" srcOrd="9" destOrd="0" presId="urn:microsoft.com/office/officeart/2005/8/layout/cycle8"/>
    <dgm:cxn modelId="{2EC1454E-596B-4CDA-A3B2-286CAA7F9A2C}" type="presParOf" srcId="{B961F2C7-4D7F-43B9-8F9E-617DFCD8F4E5}" destId="{3D11092B-AA5F-41B6-9D99-43B500256A34}" srcOrd="10" destOrd="0" presId="urn:microsoft.com/office/officeart/2005/8/layout/cycle8"/>
    <dgm:cxn modelId="{10446F57-C5D7-4D4E-AEE7-E7D8693AAA5D}" type="presParOf" srcId="{B961F2C7-4D7F-43B9-8F9E-617DFCD8F4E5}" destId="{8A5CDD9B-6395-48DC-A725-04D1BC0CBB54}" srcOrd="11" destOrd="0" presId="urn:microsoft.com/office/officeart/2005/8/layout/cycle8"/>
    <dgm:cxn modelId="{5509F16C-4925-4494-9EBE-61D7DB9B3187}" type="presParOf" srcId="{B961F2C7-4D7F-43B9-8F9E-617DFCD8F4E5}" destId="{51CB6D98-604F-4E80-8347-0865778C3A5D}" srcOrd="12" destOrd="0" presId="urn:microsoft.com/office/officeart/2005/8/layout/cycle8"/>
    <dgm:cxn modelId="{55C0F03A-3373-4AED-BC5B-5F2759F76D63}" type="presParOf" srcId="{B961F2C7-4D7F-43B9-8F9E-617DFCD8F4E5}" destId="{6A80AEEC-44A1-40CA-B2C9-EA70940BB2DB}" srcOrd="13" destOrd="0" presId="urn:microsoft.com/office/officeart/2005/8/layout/cycle8"/>
    <dgm:cxn modelId="{C4C191A4-16BC-4D8C-8534-C9452BAA615D}" type="presParOf" srcId="{B961F2C7-4D7F-43B9-8F9E-617DFCD8F4E5}" destId="{B26DE218-F6D0-4B78-BD20-40A0ACFE9E67}" srcOrd="14" destOrd="0" presId="urn:microsoft.com/office/officeart/2005/8/layout/cycle8"/>
  </dgm:cxnLst>
  <dgm:bg>
    <a:solidFill>
      <a:srgbClr val="A8BC7C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A47D61-0C6B-4690-9538-BC4E0411F62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CD00A3-93B1-41CC-8C7D-66BD273BDFB1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i="1" dirty="0" smtClean="0">
              <a:latin typeface="Bernard MT Condensed" pitchFamily="18" charset="0"/>
            </a:rPr>
            <a:t>AL-SA ‘ADAH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>
              <a:latin typeface="Bernard MT Condensed" pitchFamily="18" charset="0"/>
            </a:rPr>
            <a:t>MELALUI KELESTARIAN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>
              <a:latin typeface="Bernard MT Condensed" pitchFamily="18" charset="0"/>
            </a:rPr>
            <a:t>HARTA FARAID</a:t>
          </a:r>
          <a:endParaRPr lang="en-US" sz="2400" dirty="0">
            <a:latin typeface="Bernard MT Condensed" pitchFamily="18" charset="0"/>
          </a:endParaRPr>
        </a:p>
      </dgm:t>
    </dgm:pt>
    <dgm:pt modelId="{6B44135A-BD70-4015-AF8B-811038E34CE9}" type="parTrans" cxnId="{960A1F0F-0BC4-43FB-9FC3-813BBB4474E6}">
      <dgm:prSet/>
      <dgm:spPr/>
      <dgm:t>
        <a:bodyPr/>
        <a:lstStyle/>
        <a:p>
          <a:endParaRPr lang="en-US"/>
        </a:p>
      </dgm:t>
    </dgm:pt>
    <dgm:pt modelId="{2C2E7AFB-7931-43E6-BC17-25B17DC29622}" type="sibTrans" cxnId="{960A1F0F-0BC4-43FB-9FC3-813BBB4474E6}">
      <dgm:prSet/>
      <dgm:spPr/>
      <dgm:t>
        <a:bodyPr/>
        <a:lstStyle/>
        <a:p>
          <a:endParaRPr lang="en-US"/>
        </a:p>
      </dgm:t>
    </dgm:pt>
    <dgm:pt modelId="{02A79856-6059-4011-BA1D-546DE205DC5F}">
      <dgm:prSet phldrT="[Text]" custT="1"/>
      <dgm:spPr>
        <a:solidFill>
          <a:srgbClr val="43DD4A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PENGAPLIKASIAN KONSEP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AL-MUSYAWARAH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DALAM INSTITUSI TIDAK FORMAL</a:t>
          </a:r>
          <a:endParaRPr lang="en-US" sz="1200" b="1" dirty="0">
            <a:solidFill>
              <a:schemeClr val="accent1">
                <a:lumMod val="75000"/>
              </a:schemeClr>
            </a:solidFill>
            <a:latin typeface="Arial Narrow" pitchFamily="34" charset="0"/>
          </a:endParaRPr>
        </a:p>
      </dgm:t>
    </dgm:pt>
    <dgm:pt modelId="{C8E7434D-430E-4C96-AAC3-362EA2A05D9D}" type="parTrans" cxnId="{DF37E117-BAAF-4FF4-827A-21809DCA99C8}">
      <dgm:prSet/>
      <dgm:spPr/>
      <dgm:t>
        <a:bodyPr/>
        <a:lstStyle/>
        <a:p>
          <a:endParaRPr lang="en-US"/>
        </a:p>
      </dgm:t>
    </dgm:pt>
    <dgm:pt modelId="{8C8E2867-C5A0-4584-9F65-ACE4C79209AE}" type="sibTrans" cxnId="{DF37E117-BAAF-4FF4-827A-21809DCA99C8}">
      <dgm:prSet/>
      <dgm:spPr/>
      <dgm:t>
        <a:bodyPr/>
        <a:lstStyle/>
        <a:p>
          <a:endParaRPr lang="en-US"/>
        </a:p>
      </dgm:t>
    </dgm:pt>
    <dgm:pt modelId="{C6976EDD-907E-42C5-8F90-E417EC18CA84}">
      <dgm:prSet phldrT="[Text]" custT="1"/>
      <dgm:spPr>
        <a:solidFill>
          <a:srgbClr val="4FE961"/>
        </a:solidFill>
      </dgm:spPr>
      <dgm:t>
        <a:bodyPr/>
        <a:lstStyle/>
        <a:p>
          <a:r>
            <a:rPr lang="en-US" sz="1200" b="1" dirty="0" smtClean="0">
              <a:solidFill>
                <a:srgbClr val="FF0000"/>
              </a:solidFill>
              <a:latin typeface="Arial Narrow" pitchFamily="34" charset="0"/>
            </a:rPr>
            <a:t>PEMBENTUKAN SUMBER DANA DALAMAN KELUARGA SEBAGAI TABUNGAN MIKRO</a:t>
          </a:r>
          <a:endParaRPr lang="en-US" sz="1200" b="1" dirty="0">
            <a:solidFill>
              <a:srgbClr val="FF0000"/>
            </a:solidFill>
            <a:latin typeface="Arial Narrow" pitchFamily="34" charset="0"/>
          </a:endParaRPr>
        </a:p>
      </dgm:t>
    </dgm:pt>
    <dgm:pt modelId="{3271F187-ADBF-4AB6-8A86-9C20814B475B}" type="parTrans" cxnId="{FAE1EB02-84A9-4933-B0A6-BF584A183889}">
      <dgm:prSet/>
      <dgm:spPr/>
      <dgm:t>
        <a:bodyPr/>
        <a:lstStyle/>
        <a:p>
          <a:endParaRPr lang="en-US"/>
        </a:p>
      </dgm:t>
    </dgm:pt>
    <dgm:pt modelId="{FC2D30C5-0E7C-4EF3-8BDA-7E0AE43FCD7F}" type="sibTrans" cxnId="{FAE1EB02-84A9-4933-B0A6-BF584A183889}">
      <dgm:prSet/>
      <dgm:spPr/>
      <dgm:t>
        <a:bodyPr/>
        <a:lstStyle/>
        <a:p>
          <a:endParaRPr lang="en-US"/>
        </a:p>
      </dgm:t>
    </dgm:pt>
    <dgm:pt modelId="{26ABCB87-E240-4D74-8C49-260A612795D3}">
      <dgm:prSet custT="1"/>
      <dgm:spPr>
        <a:solidFill>
          <a:srgbClr val="D2CD10"/>
        </a:solidFill>
      </dgm:spPr>
      <dgm:t>
        <a:bodyPr/>
        <a:lstStyle/>
        <a:p>
          <a:r>
            <a:rPr lang="en-US" sz="1200" b="1" dirty="0" smtClean="0">
              <a:solidFill>
                <a:schemeClr val="accent2"/>
              </a:solidFill>
              <a:latin typeface="Arial Narrow" pitchFamily="34" charset="0"/>
            </a:rPr>
            <a:t>MENYELESAIKAN  HARTA YANG TIDAK DIMAJUKAN DISEBABKAN HAK AUTONOMI TELAH DIBERIKAN</a:t>
          </a:r>
          <a:endParaRPr lang="en-US" sz="1200" b="1" dirty="0">
            <a:solidFill>
              <a:schemeClr val="accent2"/>
            </a:solidFill>
            <a:latin typeface="Arial Narrow" pitchFamily="34" charset="0"/>
          </a:endParaRPr>
        </a:p>
      </dgm:t>
    </dgm:pt>
    <dgm:pt modelId="{C9D81BFD-1FE8-498D-89BB-903DB11F4F3F}" type="parTrans" cxnId="{68B04F23-166F-44E8-86A1-F133314BC881}">
      <dgm:prSet/>
      <dgm:spPr/>
      <dgm:t>
        <a:bodyPr/>
        <a:lstStyle/>
        <a:p>
          <a:endParaRPr lang="en-US"/>
        </a:p>
      </dgm:t>
    </dgm:pt>
    <dgm:pt modelId="{245C99C4-1BE0-40C6-A02A-8A7AC2A6B8EB}" type="sibTrans" cxnId="{68B04F23-166F-44E8-86A1-F133314BC881}">
      <dgm:prSet/>
      <dgm:spPr/>
      <dgm:t>
        <a:bodyPr/>
        <a:lstStyle/>
        <a:p>
          <a:endParaRPr lang="en-US"/>
        </a:p>
      </dgm:t>
    </dgm:pt>
    <dgm:pt modelId="{AC8943D4-CA9D-427C-9349-FD08BFD38C74}">
      <dgm:prSet custT="1"/>
      <dgm:spPr>
        <a:solidFill>
          <a:srgbClr val="19714D"/>
        </a:solidFill>
      </dgm:spPr>
      <dgm:t>
        <a:bodyPr/>
        <a:lstStyle/>
        <a:p>
          <a:r>
            <a:rPr lang="en-US" sz="1200" b="1" dirty="0" smtClean="0">
              <a:solidFill>
                <a:schemeClr val="accent2">
                  <a:lumMod val="20000"/>
                  <a:lumOff val="80000"/>
                </a:schemeClr>
              </a:solidFill>
              <a:latin typeface="Arial Narrow" pitchFamily="34" charset="0"/>
            </a:rPr>
            <a:t>MENYELESAIKAN  MASALAH BANYAK HAK MILIK  TERHADAP SESUATU HARTA YANG MENJADIKANNYA TIDAK EKONOMI KERANA KECIL</a:t>
          </a:r>
          <a:endParaRPr lang="en-US" sz="1200" dirty="0">
            <a:solidFill>
              <a:schemeClr val="accent2">
                <a:lumMod val="20000"/>
                <a:lumOff val="80000"/>
              </a:schemeClr>
            </a:solidFill>
            <a:latin typeface="Arial Narrow" pitchFamily="34" charset="0"/>
          </a:endParaRPr>
        </a:p>
      </dgm:t>
    </dgm:pt>
    <dgm:pt modelId="{BAEF4263-905B-4B33-B687-359B5E774432}" type="parTrans" cxnId="{6C035112-7A56-4F4E-B01C-40FC8DFF4882}">
      <dgm:prSet/>
      <dgm:spPr/>
      <dgm:t>
        <a:bodyPr/>
        <a:lstStyle/>
        <a:p>
          <a:endParaRPr lang="en-US"/>
        </a:p>
      </dgm:t>
    </dgm:pt>
    <dgm:pt modelId="{49E6876D-158E-4FBB-9FF2-9FDAE439C94B}" type="sibTrans" cxnId="{6C035112-7A56-4F4E-B01C-40FC8DFF4882}">
      <dgm:prSet/>
      <dgm:spPr/>
      <dgm:t>
        <a:bodyPr/>
        <a:lstStyle/>
        <a:p>
          <a:endParaRPr lang="en-US"/>
        </a:p>
      </dgm:t>
    </dgm:pt>
    <dgm:pt modelId="{B6C19D26-0A3E-4B33-AAD7-4AA5080E0FE4}">
      <dgm:prSet custT="1"/>
      <dgm:spPr>
        <a:solidFill>
          <a:srgbClr val="00B050"/>
        </a:solidFill>
      </dgm:spPr>
      <dgm:t>
        <a:bodyPr/>
        <a:lstStyle/>
        <a:p>
          <a:endParaRPr lang="en-US" sz="1200" b="1" dirty="0" smtClean="0">
            <a:latin typeface="Arial Narrow" pitchFamily="34" charset="0"/>
          </a:endParaRPr>
        </a:p>
        <a:p>
          <a:r>
            <a:rPr lang="en-US" sz="12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Arial Narrow" pitchFamily="34" charset="0"/>
            </a:rPr>
            <a:t>MENYELESAIKAN  PERTELINGKAHAN KEDUDUKAN BAHAGIAN MASING-MASING PADA HARTA TERSEBUT</a:t>
          </a:r>
        </a:p>
        <a:p>
          <a:r>
            <a:rPr lang="en-US" sz="1200" b="1" dirty="0" smtClean="0">
              <a:latin typeface="Arial Narrow" pitchFamily="34" charset="0"/>
            </a:rPr>
            <a:t>  </a:t>
          </a:r>
          <a:endParaRPr lang="en-US" sz="1200" b="1" dirty="0">
            <a:latin typeface="Arial Narrow" pitchFamily="34" charset="0"/>
          </a:endParaRPr>
        </a:p>
      </dgm:t>
    </dgm:pt>
    <dgm:pt modelId="{2487F64E-B0DE-49E7-853D-A3FBC61F54F6}" type="parTrans" cxnId="{97D39A14-8C56-4DDE-A300-D2C8227BF160}">
      <dgm:prSet/>
      <dgm:spPr/>
      <dgm:t>
        <a:bodyPr/>
        <a:lstStyle/>
        <a:p>
          <a:endParaRPr lang="en-US"/>
        </a:p>
      </dgm:t>
    </dgm:pt>
    <dgm:pt modelId="{E5EA8E70-309D-425A-A1AF-67B35D0B8368}" type="sibTrans" cxnId="{97D39A14-8C56-4DDE-A300-D2C8227BF160}">
      <dgm:prSet/>
      <dgm:spPr/>
      <dgm:t>
        <a:bodyPr/>
        <a:lstStyle/>
        <a:p>
          <a:endParaRPr lang="en-US"/>
        </a:p>
      </dgm:t>
    </dgm:pt>
    <dgm:pt modelId="{B52F2C42-9C4E-4CDF-8717-1A70BF3AC269}">
      <dgm:prSet custT="1"/>
      <dgm:spPr>
        <a:solidFill>
          <a:srgbClr val="36EAA5"/>
        </a:solidFill>
      </dgm:spPr>
      <dgm:t>
        <a:bodyPr/>
        <a:lstStyle/>
        <a:p>
          <a:r>
            <a:rPr lang="en-US" sz="1200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MENYELESAIKAN MASALAH HARTA  FARAID JANGKA PANJANG MELALUI </a:t>
          </a:r>
          <a:r>
            <a:rPr lang="en-US" sz="1200" b="1" i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DHIMMAH</a:t>
          </a:r>
          <a:r>
            <a:rPr lang="en-US" sz="1200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 KEKAL</a:t>
          </a:r>
          <a:endParaRPr lang="en-US" sz="1200" b="1" dirty="0">
            <a:solidFill>
              <a:schemeClr val="accent1">
                <a:lumMod val="75000"/>
              </a:schemeClr>
            </a:solidFill>
            <a:latin typeface="Arial Narrow" pitchFamily="34" charset="0"/>
          </a:endParaRPr>
        </a:p>
      </dgm:t>
    </dgm:pt>
    <dgm:pt modelId="{348BD9FA-7693-4613-979B-1C39209BD497}" type="parTrans" cxnId="{90051105-8471-45FD-8F04-F00942C603CC}">
      <dgm:prSet/>
      <dgm:spPr/>
      <dgm:t>
        <a:bodyPr/>
        <a:lstStyle/>
        <a:p>
          <a:endParaRPr lang="en-US"/>
        </a:p>
      </dgm:t>
    </dgm:pt>
    <dgm:pt modelId="{DF4E6C81-5AD4-46A6-90DB-083A9636BD25}" type="sibTrans" cxnId="{90051105-8471-45FD-8F04-F00942C603CC}">
      <dgm:prSet/>
      <dgm:spPr/>
      <dgm:t>
        <a:bodyPr/>
        <a:lstStyle/>
        <a:p>
          <a:endParaRPr lang="en-US"/>
        </a:p>
      </dgm:t>
    </dgm:pt>
    <dgm:pt modelId="{30E4B936-B4B0-412B-B437-59D028490914}">
      <dgm:prSet phldrT="[Text]" custT="1"/>
      <dgm:spPr>
        <a:solidFill>
          <a:srgbClr val="D0D365"/>
        </a:solidFill>
      </dgm:spPr>
      <dgm:t>
        <a:bodyPr/>
        <a:lstStyle/>
        <a:p>
          <a:r>
            <a:rPr lang="en-US" sz="1200" b="1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rPr>
            <a:t>MELAHIRKAN MANFAAT YANG BERPANJANGAN KEPADA PENGHUNI AKHIRAT  (SI MATI) &amp; PENGHUNI DUNIA (SI  WARIS)</a:t>
          </a:r>
          <a:endParaRPr lang="en-US" sz="1200" b="1" dirty="0">
            <a:solidFill>
              <a:schemeClr val="accent2">
                <a:lumMod val="75000"/>
              </a:schemeClr>
            </a:solidFill>
            <a:latin typeface="Arial Narrow" pitchFamily="34" charset="0"/>
          </a:endParaRPr>
        </a:p>
      </dgm:t>
    </dgm:pt>
    <dgm:pt modelId="{958C4E0D-AC15-419C-B446-B5F916AEE37E}" type="sibTrans" cxnId="{D85C5D29-D33C-487D-821F-8EC86770517F}">
      <dgm:prSet/>
      <dgm:spPr/>
      <dgm:t>
        <a:bodyPr/>
        <a:lstStyle/>
        <a:p>
          <a:endParaRPr lang="en-US"/>
        </a:p>
      </dgm:t>
    </dgm:pt>
    <dgm:pt modelId="{D32450AF-976B-4F5C-843D-8239BAEFC50D}" type="parTrans" cxnId="{D85C5D29-D33C-487D-821F-8EC86770517F}">
      <dgm:prSet/>
      <dgm:spPr/>
      <dgm:t>
        <a:bodyPr/>
        <a:lstStyle/>
        <a:p>
          <a:endParaRPr lang="en-US"/>
        </a:p>
      </dgm:t>
    </dgm:pt>
    <dgm:pt modelId="{D7199B65-B677-4FAA-A570-379C1C3247ED}">
      <dgm:prSet phldrT="[Text]" custT="1"/>
      <dgm:spPr>
        <a:solidFill>
          <a:srgbClr val="A8BC7C"/>
        </a:solidFill>
      </dgm:spPr>
      <dgm:t>
        <a:bodyPr/>
        <a:lstStyle/>
        <a:p>
          <a:r>
            <a:rPr lang="en-US" sz="1200" b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rPr>
            <a:t>MEWUJUDKAN KEINTIMAN HUBUNGAN SILATURAHIM DALAM SATU KELUARGA BESAR  PADA JANGKA PANJANG MELALUI HUBUNGAN HARTA</a:t>
          </a:r>
          <a:endParaRPr lang="en-US" sz="1200" b="1" dirty="0">
            <a:solidFill>
              <a:schemeClr val="accent2">
                <a:lumMod val="50000"/>
              </a:schemeClr>
            </a:solidFill>
            <a:latin typeface="Arial Narrow" pitchFamily="34" charset="0"/>
          </a:endParaRPr>
        </a:p>
      </dgm:t>
    </dgm:pt>
    <dgm:pt modelId="{A15B4B08-BDC7-456A-B6E5-02E25FEE206A}" type="sibTrans" cxnId="{931063EE-D3BC-4E11-81E7-7BE052C6915B}">
      <dgm:prSet/>
      <dgm:spPr/>
      <dgm:t>
        <a:bodyPr/>
        <a:lstStyle/>
        <a:p>
          <a:endParaRPr lang="en-US"/>
        </a:p>
      </dgm:t>
    </dgm:pt>
    <dgm:pt modelId="{AD619A9F-2EB9-4A66-B5C7-4BCEA10D2DA5}" type="parTrans" cxnId="{931063EE-D3BC-4E11-81E7-7BE052C6915B}">
      <dgm:prSet/>
      <dgm:spPr/>
      <dgm:t>
        <a:bodyPr/>
        <a:lstStyle/>
        <a:p>
          <a:endParaRPr lang="en-US"/>
        </a:p>
      </dgm:t>
    </dgm:pt>
    <dgm:pt modelId="{23A747B2-C02C-4180-83A5-A3ED3D1BE733}" type="pres">
      <dgm:prSet presAssocID="{5CA47D61-0C6B-4690-9538-BC4E0411F6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B180C6-AD3E-4B17-ACBB-C0CB380BED4C}" type="pres">
      <dgm:prSet presAssocID="{8CCD00A3-93B1-41CC-8C7D-66BD273BDFB1}" presName="centerShape" presStyleLbl="node0" presStyleIdx="0" presStyleCnt="1" custScaleX="203392" custScaleY="123507"/>
      <dgm:spPr>
        <a:prstGeom prst="cube">
          <a:avLst/>
        </a:prstGeom>
      </dgm:spPr>
      <dgm:t>
        <a:bodyPr/>
        <a:lstStyle/>
        <a:p>
          <a:endParaRPr lang="en-US"/>
        </a:p>
      </dgm:t>
    </dgm:pt>
    <dgm:pt modelId="{A3BCFE56-4B22-4C2B-A884-2474C954D6B0}" type="pres">
      <dgm:prSet presAssocID="{02A79856-6059-4011-BA1D-546DE205DC5F}" presName="node" presStyleLbl="node1" presStyleIdx="0" presStyleCnt="8" custScaleX="180595" custScaleY="104197" custRadScaleRad="94940" custRadScaleInc="21302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endParaRPr lang="en-US"/>
        </a:p>
      </dgm:t>
    </dgm:pt>
    <dgm:pt modelId="{07CF8969-ACCE-4CAF-9DB3-4887EF91C7E5}" type="pres">
      <dgm:prSet presAssocID="{02A79856-6059-4011-BA1D-546DE205DC5F}" presName="dummy" presStyleCnt="0"/>
      <dgm:spPr/>
    </dgm:pt>
    <dgm:pt modelId="{C60108B3-87DA-42F6-A30C-CFC82BEA4655}" type="pres">
      <dgm:prSet presAssocID="{8C8E2867-C5A0-4584-9F65-ACE4C79209AE}" presName="sibTrans" presStyleLbl="sibTrans2D1" presStyleIdx="0" presStyleCnt="8"/>
      <dgm:spPr/>
      <dgm:t>
        <a:bodyPr/>
        <a:lstStyle/>
        <a:p>
          <a:endParaRPr lang="en-US"/>
        </a:p>
      </dgm:t>
    </dgm:pt>
    <dgm:pt modelId="{24DA3514-25D9-4F50-98FD-372D4C71598F}" type="pres">
      <dgm:prSet presAssocID="{C6976EDD-907E-42C5-8F90-E417EC18CA84}" presName="node" presStyleLbl="node1" presStyleIdx="1" presStyleCnt="8" custScaleX="184907" custScaleY="109439" custRadScaleRad="137863" custRadScaleInc="94289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endParaRPr lang="en-US"/>
        </a:p>
      </dgm:t>
    </dgm:pt>
    <dgm:pt modelId="{AA68E435-D4E6-40BF-849E-D888D317E8E9}" type="pres">
      <dgm:prSet presAssocID="{C6976EDD-907E-42C5-8F90-E417EC18CA84}" presName="dummy" presStyleCnt="0"/>
      <dgm:spPr/>
    </dgm:pt>
    <dgm:pt modelId="{F8A974F8-1736-4B0B-9632-722668379C65}" type="pres">
      <dgm:prSet presAssocID="{FC2D30C5-0E7C-4EF3-8BDA-7E0AE43FCD7F}" presName="sibTrans" presStyleLbl="sibTrans2D1" presStyleIdx="1" presStyleCnt="8"/>
      <dgm:spPr/>
      <dgm:t>
        <a:bodyPr/>
        <a:lstStyle/>
        <a:p>
          <a:endParaRPr lang="en-US"/>
        </a:p>
      </dgm:t>
    </dgm:pt>
    <dgm:pt modelId="{10AC1996-2653-4030-B4B1-14077098FB5C}" type="pres">
      <dgm:prSet presAssocID="{B52F2C42-9C4E-4CDF-8717-1A70BF3AC269}" presName="node" presStyleLbl="node1" presStyleIdx="2" presStyleCnt="8" custScaleX="208297" custScaleY="118462" custRadScaleRad="143401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endParaRPr lang="en-US"/>
        </a:p>
      </dgm:t>
    </dgm:pt>
    <dgm:pt modelId="{1C048F90-8858-4D36-8052-081B7D7858D6}" type="pres">
      <dgm:prSet presAssocID="{B52F2C42-9C4E-4CDF-8717-1A70BF3AC269}" presName="dummy" presStyleCnt="0"/>
      <dgm:spPr/>
    </dgm:pt>
    <dgm:pt modelId="{47BE7DF3-C50D-4DF1-96D6-257C06B291A0}" type="pres">
      <dgm:prSet presAssocID="{DF4E6C81-5AD4-46A6-90DB-083A9636BD25}" presName="sibTrans" presStyleLbl="sibTrans2D1" presStyleIdx="2" presStyleCnt="8"/>
      <dgm:spPr/>
      <dgm:t>
        <a:bodyPr/>
        <a:lstStyle/>
        <a:p>
          <a:endParaRPr lang="en-US"/>
        </a:p>
      </dgm:t>
    </dgm:pt>
    <dgm:pt modelId="{A6ED9D49-1D7C-4379-B2C3-1F4AED24B66F}" type="pres">
      <dgm:prSet presAssocID="{B6C19D26-0A3E-4B33-AAD7-4AA5080E0FE4}" presName="node" presStyleLbl="node1" presStyleIdx="3" presStyleCnt="8" custScaleX="200117" custScaleY="114431" custRadScaleRad="132461" custRadScaleInc="-84912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endParaRPr lang="en-US"/>
        </a:p>
      </dgm:t>
    </dgm:pt>
    <dgm:pt modelId="{672E02ED-87B4-4DF4-B584-0E96218EE759}" type="pres">
      <dgm:prSet presAssocID="{B6C19D26-0A3E-4B33-AAD7-4AA5080E0FE4}" presName="dummy" presStyleCnt="0"/>
      <dgm:spPr/>
    </dgm:pt>
    <dgm:pt modelId="{BA19C6EF-B412-44D2-AA62-AB859B9FE768}" type="pres">
      <dgm:prSet presAssocID="{E5EA8E70-309D-425A-A1AF-67B35D0B8368}" presName="sibTrans" presStyleLbl="sibTrans2D1" presStyleIdx="3" presStyleCnt="8"/>
      <dgm:spPr/>
      <dgm:t>
        <a:bodyPr/>
        <a:lstStyle/>
        <a:p>
          <a:endParaRPr lang="en-US"/>
        </a:p>
      </dgm:t>
    </dgm:pt>
    <dgm:pt modelId="{7994F2B1-F256-40F1-9770-9E70F7C3D341}" type="pres">
      <dgm:prSet presAssocID="{AC8943D4-CA9D-427C-9349-FD08BFD38C74}" presName="node" presStyleLbl="node1" presStyleIdx="4" presStyleCnt="8" custScaleX="202274" custScaleY="123257" custRadScaleRad="93267" custRadScaleInc="-1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endParaRPr lang="en-US"/>
        </a:p>
      </dgm:t>
    </dgm:pt>
    <dgm:pt modelId="{6465A52F-7BB6-4C21-AEC1-A8D9A3339DD7}" type="pres">
      <dgm:prSet presAssocID="{AC8943D4-CA9D-427C-9349-FD08BFD38C74}" presName="dummy" presStyleCnt="0"/>
      <dgm:spPr/>
    </dgm:pt>
    <dgm:pt modelId="{DFA49721-716D-4D7A-89FE-99505C1076EB}" type="pres">
      <dgm:prSet presAssocID="{49E6876D-158E-4FBB-9FF2-9FDAE439C94B}" presName="sibTrans" presStyleLbl="sibTrans2D1" presStyleIdx="4" presStyleCnt="8"/>
      <dgm:spPr/>
      <dgm:t>
        <a:bodyPr/>
        <a:lstStyle/>
        <a:p>
          <a:endParaRPr lang="en-US"/>
        </a:p>
      </dgm:t>
    </dgm:pt>
    <dgm:pt modelId="{53AC92D2-642B-4754-BB8E-D7220251F28B}" type="pres">
      <dgm:prSet presAssocID="{26ABCB87-E240-4D74-8C49-260A612795D3}" presName="node" presStyleLbl="node1" presStyleIdx="5" presStyleCnt="8" custScaleX="206701" custScaleY="109528" custRadScaleRad="129384" custRadScaleInc="70320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endParaRPr lang="en-US"/>
        </a:p>
      </dgm:t>
    </dgm:pt>
    <dgm:pt modelId="{A21D6DA6-C108-4E17-A82D-22213767D9E0}" type="pres">
      <dgm:prSet presAssocID="{26ABCB87-E240-4D74-8C49-260A612795D3}" presName="dummy" presStyleCnt="0"/>
      <dgm:spPr/>
    </dgm:pt>
    <dgm:pt modelId="{307A57AF-FA84-4269-87F8-D4C014A62185}" type="pres">
      <dgm:prSet presAssocID="{245C99C4-1BE0-40C6-A02A-8A7AC2A6B8EB}" presName="sibTrans" presStyleLbl="sibTrans2D1" presStyleIdx="5" presStyleCnt="8"/>
      <dgm:spPr/>
      <dgm:t>
        <a:bodyPr/>
        <a:lstStyle/>
        <a:p>
          <a:endParaRPr lang="en-US"/>
        </a:p>
      </dgm:t>
    </dgm:pt>
    <dgm:pt modelId="{62AD1A76-32C1-4753-9F59-034268A5CF1F}" type="pres">
      <dgm:prSet presAssocID="{30E4B936-B4B0-412B-B437-59D028490914}" presName="node" presStyleLbl="node1" presStyleIdx="6" presStyleCnt="8" custScaleX="199964" custScaleY="111170" custRadScaleRad="140009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endParaRPr lang="en-US"/>
        </a:p>
      </dgm:t>
    </dgm:pt>
    <dgm:pt modelId="{2A3C1D28-9785-401C-B6B5-DA97425BAADC}" type="pres">
      <dgm:prSet presAssocID="{30E4B936-B4B0-412B-B437-59D028490914}" presName="dummy" presStyleCnt="0"/>
      <dgm:spPr/>
    </dgm:pt>
    <dgm:pt modelId="{73CD3BB1-20EC-4168-B85F-AE3E94F334BC}" type="pres">
      <dgm:prSet presAssocID="{958C4E0D-AC15-419C-B446-B5F916AEE37E}" presName="sibTrans" presStyleLbl="sibTrans2D1" presStyleIdx="6" presStyleCnt="8"/>
      <dgm:spPr/>
      <dgm:t>
        <a:bodyPr/>
        <a:lstStyle/>
        <a:p>
          <a:endParaRPr lang="en-US"/>
        </a:p>
      </dgm:t>
    </dgm:pt>
    <dgm:pt modelId="{008279AB-AEBA-49C0-867E-65D58C40C6DB}" type="pres">
      <dgm:prSet presAssocID="{D7199B65-B677-4FAA-A570-379C1C3247ED}" presName="node" presStyleLbl="node1" presStyleIdx="7" presStyleCnt="8" custScaleX="196042" custScaleY="121912" custRadScaleRad="127469" custRadScaleInc="-56839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endParaRPr lang="en-US"/>
        </a:p>
      </dgm:t>
    </dgm:pt>
    <dgm:pt modelId="{6774FD3B-0F5B-4303-A8D1-477769CD664F}" type="pres">
      <dgm:prSet presAssocID="{D7199B65-B677-4FAA-A570-379C1C3247ED}" presName="dummy" presStyleCnt="0"/>
      <dgm:spPr/>
    </dgm:pt>
    <dgm:pt modelId="{7AF53346-CD7D-4173-9FAD-9DAB0DAC4F91}" type="pres">
      <dgm:prSet presAssocID="{A15B4B08-BDC7-456A-B6E5-02E25FEE206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807F4DB0-B0BA-4AF5-9399-FC26E6E56F4C}" type="presOf" srcId="{B52F2C42-9C4E-4CDF-8717-1A70BF3AC269}" destId="{10AC1996-2653-4030-B4B1-14077098FB5C}" srcOrd="0" destOrd="0" presId="urn:microsoft.com/office/officeart/2005/8/layout/radial6"/>
    <dgm:cxn modelId="{275DAE86-9F2E-408A-9E69-0A1E73249782}" type="presOf" srcId="{AC8943D4-CA9D-427C-9349-FD08BFD38C74}" destId="{7994F2B1-F256-40F1-9770-9E70F7C3D341}" srcOrd="0" destOrd="0" presId="urn:microsoft.com/office/officeart/2005/8/layout/radial6"/>
    <dgm:cxn modelId="{931063EE-D3BC-4E11-81E7-7BE052C6915B}" srcId="{8CCD00A3-93B1-41CC-8C7D-66BD273BDFB1}" destId="{D7199B65-B677-4FAA-A570-379C1C3247ED}" srcOrd="7" destOrd="0" parTransId="{AD619A9F-2EB9-4A66-B5C7-4BCEA10D2DA5}" sibTransId="{A15B4B08-BDC7-456A-B6E5-02E25FEE206A}"/>
    <dgm:cxn modelId="{FAE1EB02-84A9-4933-B0A6-BF584A183889}" srcId="{8CCD00A3-93B1-41CC-8C7D-66BD273BDFB1}" destId="{C6976EDD-907E-42C5-8F90-E417EC18CA84}" srcOrd="1" destOrd="0" parTransId="{3271F187-ADBF-4AB6-8A86-9C20814B475B}" sibTransId="{FC2D30C5-0E7C-4EF3-8BDA-7E0AE43FCD7F}"/>
    <dgm:cxn modelId="{DF37E117-BAAF-4FF4-827A-21809DCA99C8}" srcId="{8CCD00A3-93B1-41CC-8C7D-66BD273BDFB1}" destId="{02A79856-6059-4011-BA1D-546DE205DC5F}" srcOrd="0" destOrd="0" parTransId="{C8E7434D-430E-4C96-AAC3-362EA2A05D9D}" sibTransId="{8C8E2867-C5A0-4584-9F65-ACE4C79209AE}"/>
    <dgm:cxn modelId="{E128AB04-1283-4D7A-A43A-CF58257E2F09}" type="presOf" srcId="{8C8E2867-C5A0-4584-9F65-ACE4C79209AE}" destId="{C60108B3-87DA-42F6-A30C-CFC82BEA4655}" srcOrd="0" destOrd="0" presId="urn:microsoft.com/office/officeart/2005/8/layout/radial6"/>
    <dgm:cxn modelId="{9A76869D-B70E-408F-98AF-B7A8A98D1378}" type="presOf" srcId="{C6976EDD-907E-42C5-8F90-E417EC18CA84}" destId="{24DA3514-25D9-4F50-98FD-372D4C71598F}" srcOrd="0" destOrd="0" presId="urn:microsoft.com/office/officeart/2005/8/layout/radial6"/>
    <dgm:cxn modelId="{4B54973F-2342-4748-A2A3-51898EEA0A0B}" type="presOf" srcId="{958C4E0D-AC15-419C-B446-B5F916AEE37E}" destId="{73CD3BB1-20EC-4168-B85F-AE3E94F334BC}" srcOrd="0" destOrd="0" presId="urn:microsoft.com/office/officeart/2005/8/layout/radial6"/>
    <dgm:cxn modelId="{90051105-8471-45FD-8F04-F00942C603CC}" srcId="{8CCD00A3-93B1-41CC-8C7D-66BD273BDFB1}" destId="{B52F2C42-9C4E-4CDF-8717-1A70BF3AC269}" srcOrd="2" destOrd="0" parTransId="{348BD9FA-7693-4613-979B-1C39209BD497}" sibTransId="{DF4E6C81-5AD4-46A6-90DB-083A9636BD25}"/>
    <dgm:cxn modelId="{D85C5D29-D33C-487D-821F-8EC86770517F}" srcId="{8CCD00A3-93B1-41CC-8C7D-66BD273BDFB1}" destId="{30E4B936-B4B0-412B-B437-59D028490914}" srcOrd="6" destOrd="0" parTransId="{D32450AF-976B-4F5C-843D-8239BAEFC50D}" sibTransId="{958C4E0D-AC15-419C-B446-B5F916AEE37E}"/>
    <dgm:cxn modelId="{432C4B5A-4CC4-47AC-91FF-B16F1AAA2E44}" type="presOf" srcId="{245C99C4-1BE0-40C6-A02A-8A7AC2A6B8EB}" destId="{307A57AF-FA84-4269-87F8-D4C014A62185}" srcOrd="0" destOrd="0" presId="urn:microsoft.com/office/officeart/2005/8/layout/radial6"/>
    <dgm:cxn modelId="{6A71CE57-B192-44B3-9249-D1B159FC4456}" type="presOf" srcId="{02A79856-6059-4011-BA1D-546DE205DC5F}" destId="{A3BCFE56-4B22-4C2B-A884-2474C954D6B0}" srcOrd="0" destOrd="0" presId="urn:microsoft.com/office/officeart/2005/8/layout/radial6"/>
    <dgm:cxn modelId="{BEF2EB72-DC3E-4451-B217-DA5637DC41C1}" type="presOf" srcId="{5CA47D61-0C6B-4690-9538-BC4E0411F628}" destId="{23A747B2-C02C-4180-83A5-A3ED3D1BE733}" srcOrd="0" destOrd="0" presId="urn:microsoft.com/office/officeart/2005/8/layout/radial6"/>
    <dgm:cxn modelId="{2C230353-BABF-44B9-B42F-2D18F5AD4DDB}" type="presOf" srcId="{A15B4B08-BDC7-456A-B6E5-02E25FEE206A}" destId="{7AF53346-CD7D-4173-9FAD-9DAB0DAC4F91}" srcOrd="0" destOrd="0" presId="urn:microsoft.com/office/officeart/2005/8/layout/radial6"/>
    <dgm:cxn modelId="{925C1A6D-3983-4973-B1C0-DC9173A4A6CE}" type="presOf" srcId="{E5EA8E70-309D-425A-A1AF-67B35D0B8368}" destId="{BA19C6EF-B412-44D2-AA62-AB859B9FE768}" srcOrd="0" destOrd="0" presId="urn:microsoft.com/office/officeart/2005/8/layout/radial6"/>
    <dgm:cxn modelId="{FBF2F46E-6CE7-469E-85A0-9E29C35D7744}" type="presOf" srcId="{B6C19D26-0A3E-4B33-AAD7-4AA5080E0FE4}" destId="{A6ED9D49-1D7C-4379-B2C3-1F4AED24B66F}" srcOrd="0" destOrd="0" presId="urn:microsoft.com/office/officeart/2005/8/layout/radial6"/>
    <dgm:cxn modelId="{6C035112-7A56-4F4E-B01C-40FC8DFF4882}" srcId="{8CCD00A3-93B1-41CC-8C7D-66BD273BDFB1}" destId="{AC8943D4-CA9D-427C-9349-FD08BFD38C74}" srcOrd="4" destOrd="0" parTransId="{BAEF4263-905B-4B33-B687-359B5E774432}" sibTransId="{49E6876D-158E-4FBB-9FF2-9FDAE439C94B}"/>
    <dgm:cxn modelId="{1C17C68A-F633-4025-9DE4-805A5C0574C4}" type="presOf" srcId="{30E4B936-B4B0-412B-B437-59D028490914}" destId="{62AD1A76-32C1-4753-9F59-034268A5CF1F}" srcOrd="0" destOrd="0" presId="urn:microsoft.com/office/officeart/2005/8/layout/radial6"/>
    <dgm:cxn modelId="{68B04F23-166F-44E8-86A1-F133314BC881}" srcId="{8CCD00A3-93B1-41CC-8C7D-66BD273BDFB1}" destId="{26ABCB87-E240-4D74-8C49-260A612795D3}" srcOrd="5" destOrd="0" parTransId="{C9D81BFD-1FE8-498D-89BB-903DB11F4F3F}" sibTransId="{245C99C4-1BE0-40C6-A02A-8A7AC2A6B8EB}"/>
    <dgm:cxn modelId="{97D39A14-8C56-4DDE-A300-D2C8227BF160}" srcId="{8CCD00A3-93B1-41CC-8C7D-66BD273BDFB1}" destId="{B6C19D26-0A3E-4B33-AAD7-4AA5080E0FE4}" srcOrd="3" destOrd="0" parTransId="{2487F64E-B0DE-49E7-853D-A3FBC61F54F6}" sibTransId="{E5EA8E70-309D-425A-A1AF-67B35D0B8368}"/>
    <dgm:cxn modelId="{DFB7ED1D-8E39-4771-9F3A-46EB3020F7A4}" type="presOf" srcId="{49E6876D-158E-4FBB-9FF2-9FDAE439C94B}" destId="{DFA49721-716D-4D7A-89FE-99505C1076EB}" srcOrd="0" destOrd="0" presId="urn:microsoft.com/office/officeart/2005/8/layout/radial6"/>
    <dgm:cxn modelId="{6111D84D-EC69-440E-8E5F-2DFF6EF14C5E}" type="presOf" srcId="{26ABCB87-E240-4D74-8C49-260A612795D3}" destId="{53AC92D2-642B-4754-BB8E-D7220251F28B}" srcOrd="0" destOrd="0" presId="urn:microsoft.com/office/officeart/2005/8/layout/radial6"/>
    <dgm:cxn modelId="{4A8FC621-547C-4BFF-B078-B27EE44AC490}" type="presOf" srcId="{FC2D30C5-0E7C-4EF3-8BDA-7E0AE43FCD7F}" destId="{F8A974F8-1736-4B0B-9632-722668379C65}" srcOrd="0" destOrd="0" presId="urn:microsoft.com/office/officeart/2005/8/layout/radial6"/>
    <dgm:cxn modelId="{53916E5F-D45C-4847-AA93-D71762039F01}" type="presOf" srcId="{8CCD00A3-93B1-41CC-8C7D-66BD273BDFB1}" destId="{72B180C6-AD3E-4B17-ACBB-C0CB380BED4C}" srcOrd="0" destOrd="0" presId="urn:microsoft.com/office/officeart/2005/8/layout/radial6"/>
    <dgm:cxn modelId="{EF5C85E4-7DEE-4122-AE16-3971A645B810}" type="presOf" srcId="{DF4E6C81-5AD4-46A6-90DB-083A9636BD25}" destId="{47BE7DF3-C50D-4DF1-96D6-257C06B291A0}" srcOrd="0" destOrd="0" presId="urn:microsoft.com/office/officeart/2005/8/layout/radial6"/>
    <dgm:cxn modelId="{8A0557EB-AB7B-4932-BE8C-8725C89829C3}" type="presOf" srcId="{D7199B65-B677-4FAA-A570-379C1C3247ED}" destId="{008279AB-AEBA-49C0-867E-65D58C40C6DB}" srcOrd="0" destOrd="0" presId="urn:microsoft.com/office/officeart/2005/8/layout/radial6"/>
    <dgm:cxn modelId="{960A1F0F-0BC4-43FB-9FC3-813BBB4474E6}" srcId="{5CA47D61-0C6B-4690-9538-BC4E0411F628}" destId="{8CCD00A3-93B1-41CC-8C7D-66BD273BDFB1}" srcOrd="0" destOrd="0" parTransId="{6B44135A-BD70-4015-AF8B-811038E34CE9}" sibTransId="{2C2E7AFB-7931-43E6-BC17-25B17DC29622}"/>
    <dgm:cxn modelId="{86CC32FD-E8A6-4742-A86A-C95C6E82E92D}" type="presParOf" srcId="{23A747B2-C02C-4180-83A5-A3ED3D1BE733}" destId="{72B180C6-AD3E-4B17-ACBB-C0CB380BED4C}" srcOrd="0" destOrd="0" presId="urn:microsoft.com/office/officeart/2005/8/layout/radial6"/>
    <dgm:cxn modelId="{1C3CE534-AD41-421A-A54C-EB987C384A16}" type="presParOf" srcId="{23A747B2-C02C-4180-83A5-A3ED3D1BE733}" destId="{A3BCFE56-4B22-4C2B-A884-2474C954D6B0}" srcOrd="1" destOrd="0" presId="urn:microsoft.com/office/officeart/2005/8/layout/radial6"/>
    <dgm:cxn modelId="{238EA047-3A9A-4868-A31C-AD8093EACE0A}" type="presParOf" srcId="{23A747B2-C02C-4180-83A5-A3ED3D1BE733}" destId="{07CF8969-ACCE-4CAF-9DB3-4887EF91C7E5}" srcOrd="2" destOrd="0" presId="urn:microsoft.com/office/officeart/2005/8/layout/radial6"/>
    <dgm:cxn modelId="{29D699FF-655B-4610-AF08-38A1E38BA643}" type="presParOf" srcId="{23A747B2-C02C-4180-83A5-A3ED3D1BE733}" destId="{C60108B3-87DA-42F6-A30C-CFC82BEA4655}" srcOrd="3" destOrd="0" presId="urn:microsoft.com/office/officeart/2005/8/layout/radial6"/>
    <dgm:cxn modelId="{793BD212-54B4-474F-B23F-026BFBA1826A}" type="presParOf" srcId="{23A747B2-C02C-4180-83A5-A3ED3D1BE733}" destId="{24DA3514-25D9-4F50-98FD-372D4C71598F}" srcOrd="4" destOrd="0" presId="urn:microsoft.com/office/officeart/2005/8/layout/radial6"/>
    <dgm:cxn modelId="{DCB02B88-19ED-496A-BA2F-CCA18C6D826F}" type="presParOf" srcId="{23A747B2-C02C-4180-83A5-A3ED3D1BE733}" destId="{AA68E435-D4E6-40BF-849E-D888D317E8E9}" srcOrd="5" destOrd="0" presId="urn:microsoft.com/office/officeart/2005/8/layout/radial6"/>
    <dgm:cxn modelId="{77B7C006-198E-4F90-854B-5C81BFAACC7F}" type="presParOf" srcId="{23A747B2-C02C-4180-83A5-A3ED3D1BE733}" destId="{F8A974F8-1736-4B0B-9632-722668379C65}" srcOrd="6" destOrd="0" presId="urn:microsoft.com/office/officeart/2005/8/layout/radial6"/>
    <dgm:cxn modelId="{46FCE899-EDCF-42D9-835A-B7FECAED7257}" type="presParOf" srcId="{23A747B2-C02C-4180-83A5-A3ED3D1BE733}" destId="{10AC1996-2653-4030-B4B1-14077098FB5C}" srcOrd="7" destOrd="0" presId="urn:microsoft.com/office/officeart/2005/8/layout/radial6"/>
    <dgm:cxn modelId="{286C4F1C-FF3E-47DC-8322-27F4E42AC503}" type="presParOf" srcId="{23A747B2-C02C-4180-83A5-A3ED3D1BE733}" destId="{1C048F90-8858-4D36-8052-081B7D7858D6}" srcOrd="8" destOrd="0" presId="urn:microsoft.com/office/officeart/2005/8/layout/radial6"/>
    <dgm:cxn modelId="{8D258CFE-F7DD-461B-B76A-0BB12493A19B}" type="presParOf" srcId="{23A747B2-C02C-4180-83A5-A3ED3D1BE733}" destId="{47BE7DF3-C50D-4DF1-96D6-257C06B291A0}" srcOrd="9" destOrd="0" presId="urn:microsoft.com/office/officeart/2005/8/layout/radial6"/>
    <dgm:cxn modelId="{0E8548E4-FCCF-4593-BD23-2E33336F6E7B}" type="presParOf" srcId="{23A747B2-C02C-4180-83A5-A3ED3D1BE733}" destId="{A6ED9D49-1D7C-4379-B2C3-1F4AED24B66F}" srcOrd="10" destOrd="0" presId="urn:microsoft.com/office/officeart/2005/8/layout/radial6"/>
    <dgm:cxn modelId="{000979C9-70CF-4C5D-828C-0CDA311AF057}" type="presParOf" srcId="{23A747B2-C02C-4180-83A5-A3ED3D1BE733}" destId="{672E02ED-87B4-4DF4-B584-0E96218EE759}" srcOrd="11" destOrd="0" presId="urn:microsoft.com/office/officeart/2005/8/layout/radial6"/>
    <dgm:cxn modelId="{7D628692-49E9-4D2A-A042-C375B1FB2CF6}" type="presParOf" srcId="{23A747B2-C02C-4180-83A5-A3ED3D1BE733}" destId="{BA19C6EF-B412-44D2-AA62-AB859B9FE768}" srcOrd="12" destOrd="0" presId="urn:microsoft.com/office/officeart/2005/8/layout/radial6"/>
    <dgm:cxn modelId="{84B7756C-890C-4E05-ABE9-7AE1D1EA6EEF}" type="presParOf" srcId="{23A747B2-C02C-4180-83A5-A3ED3D1BE733}" destId="{7994F2B1-F256-40F1-9770-9E70F7C3D341}" srcOrd="13" destOrd="0" presId="urn:microsoft.com/office/officeart/2005/8/layout/radial6"/>
    <dgm:cxn modelId="{542A2F19-FFE3-408F-B5F1-EBB90AE46B7F}" type="presParOf" srcId="{23A747B2-C02C-4180-83A5-A3ED3D1BE733}" destId="{6465A52F-7BB6-4C21-AEC1-A8D9A3339DD7}" srcOrd="14" destOrd="0" presId="urn:microsoft.com/office/officeart/2005/8/layout/radial6"/>
    <dgm:cxn modelId="{A7E0D796-6C1B-45FC-BE8E-7C02C3A496E4}" type="presParOf" srcId="{23A747B2-C02C-4180-83A5-A3ED3D1BE733}" destId="{DFA49721-716D-4D7A-89FE-99505C1076EB}" srcOrd="15" destOrd="0" presId="urn:microsoft.com/office/officeart/2005/8/layout/radial6"/>
    <dgm:cxn modelId="{811F84D1-A142-4984-B7AD-DE9182CC12C7}" type="presParOf" srcId="{23A747B2-C02C-4180-83A5-A3ED3D1BE733}" destId="{53AC92D2-642B-4754-BB8E-D7220251F28B}" srcOrd="16" destOrd="0" presId="urn:microsoft.com/office/officeart/2005/8/layout/radial6"/>
    <dgm:cxn modelId="{1B7E051F-A7E9-4DD3-A52A-D7B1A6FDE503}" type="presParOf" srcId="{23A747B2-C02C-4180-83A5-A3ED3D1BE733}" destId="{A21D6DA6-C108-4E17-A82D-22213767D9E0}" srcOrd="17" destOrd="0" presId="urn:microsoft.com/office/officeart/2005/8/layout/radial6"/>
    <dgm:cxn modelId="{91228D7C-4499-42C4-8313-CE9D058CEE04}" type="presParOf" srcId="{23A747B2-C02C-4180-83A5-A3ED3D1BE733}" destId="{307A57AF-FA84-4269-87F8-D4C014A62185}" srcOrd="18" destOrd="0" presId="urn:microsoft.com/office/officeart/2005/8/layout/radial6"/>
    <dgm:cxn modelId="{480EA618-13F6-4E05-81D7-99D5E03045D9}" type="presParOf" srcId="{23A747B2-C02C-4180-83A5-A3ED3D1BE733}" destId="{62AD1A76-32C1-4753-9F59-034268A5CF1F}" srcOrd="19" destOrd="0" presId="urn:microsoft.com/office/officeart/2005/8/layout/radial6"/>
    <dgm:cxn modelId="{4539022B-DE2B-46AD-96EF-56A31DF3119D}" type="presParOf" srcId="{23A747B2-C02C-4180-83A5-A3ED3D1BE733}" destId="{2A3C1D28-9785-401C-B6B5-DA97425BAADC}" srcOrd="20" destOrd="0" presId="urn:microsoft.com/office/officeart/2005/8/layout/radial6"/>
    <dgm:cxn modelId="{0F94714C-A095-47F2-A664-7E02A6284A2B}" type="presParOf" srcId="{23A747B2-C02C-4180-83A5-A3ED3D1BE733}" destId="{73CD3BB1-20EC-4168-B85F-AE3E94F334BC}" srcOrd="21" destOrd="0" presId="urn:microsoft.com/office/officeart/2005/8/layout/radial6"/>
    <dgm:cxn modelId="{F79A2946-95BC-4B32-A8F0-CB3CE7E5F1F5}" type="presParOf" srcId="{23A747B2-C02C-4180-83A5-A3ED3D1BE733}" destId="{008279AB-AEBA-49C0-867E-65D58C40C6DB}" srcOrd="22" destOrd="0" presId="urn:microsoft.com/office/officeart/2005/8/layout/radial6"/>
    <dgm:cxn modelId="{31060C45-4304-4492-A33A-DCC6096052AE}" type="presParOf" srcId="{23A747B2-C02C-4180-83A5-A3ED3D1BE733}" destId="{6774FD3B-0F5B-4303-A8D1-477769CD664F}" srcOrd="23" destOrd="0" presId="urn:microsoft.com/office/officeart/2005/8/layout/radial6"/>
    <dgm:cxn modelId="{01446457-3EE3-40F6-8F67-0D8C43CB3FC0}" type="presParOf" srcId="{23A747B2-C02C-4180-83A5-A3ED3D1BE733}" destId="{7AF53346-CD7D-4173-9FAD-9DAB0DAC4F91}" srcOrd="24" destOrd="0" presId="urn:microsoft.com/office/officeart/2005/8/layout/radial6"/>
  </dgm:cxnLst>
  <dgm:bg>
    <a:solidFill>
      <a:schemeClr val="accent5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47DC99-16B5-4D7E-8CB1-2E5417A9FDA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05A7C-9A01-4258-87B1-6F541D9613D8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2">
                  <a:lumMod val="10000"/>
                </a:schemeClr>
              </a:solidFill>
            </a:rPr>
            <a:t>PENUBUHAN </a:t>
          </a:r>
        </a:p>
        <a:p>
          <a:r>
            <a:rPr lang="en-US" sz="1600" b="1" i="1" dirty="0" smtClean="0">
              <a:solidFill>
                <a:schemeClr val="tx2">
                  <a:lumMod val="10000"/>
                </a:schemeClr>
              </a:solidFill>
            </a:rPr>
            <a:t>AL-MUSYARAKAH</a:t>
          </a:r>
        </a:p>
        <a:p>
          <a:r>
            <a:rPr lang="en-US" sz="1800" dirty="0" smtClean="0"/>
            <a:t> </a:t>
          </a:r>
          <a:endParaRPr lang="en-US" sz="1800" dirty="0"/>
        </a:p>
      </dgm:t>
    </dgm:pt>
    <dgm:pt modelId="{354E6CF8-9A90-4425-A111-133CC47532EA}" type="parTrans" cxnId="{3824A7C1-413B-4319-A68B-E1EBB954EDD2}">
      <dgm:prSet/>
      <dgm:spPr/>
      <dgm:t>
        <a:bodyPr/>
        <a:lstStyle/>
        <a:p>
          <a:endParaRPr lang="en-US"/>
        </a:p>
      </dgm:t>
    </dgm:pt>
    <dgm:pt modelId="{D9944447-6EC8-4930-8A6A-B3C2484FEB55}" type="sibTrans" cxnId="{3824A7C1-413B-4319-A68B-E1EBB954EDD2}">
      <dgm:prSet/>
      <dgm:spPr/>
      <dgm:t>
        <a:bodyPr/>
        <a:lstStyle/>
        <a:p>
          <a:endParaRPr lang="en-US"/>
        </a:p>
      </dgm:t>
    </dgm:pt>
    <dgm:pt modelId="{E84BA338-9765-4B38-B86B-9E08F7608B33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accent6">
                  <a:lumMod val="50000"/>
                </a:schemeClr>
              </a:solidFill>
            </a:rPr>
            <a:t>GARIS PANDUAN TADBIR URUSNYA </a:t>
          </a:r>
        </a:p>
        <a:p>
          <a:endParaRPr lang="en-US" sz="2800" dirty="0"/>
        </a:p>
      </dgm:t>
    </dgm:pt>
    <dgm:pt modelId="{99B39981-39DC-4066-ACBA-51E86573DF79}" type="parTrans" cxnId="{00EE9BEA-F5EC-4DBE-A6CA-C9098866DC1A}">
      <dgm:prSet/>
      <dgm:spPr/>
      <dgm:t>
        <a:bodyPr/>
        <a:lstStyle/>
        <a:p>
          <a:endParaRPr lang="en-US"/>
        </a:p>
      </dgm:t>
    </dgm:pt>
    <dgm:pt modelId="{BA87AB74-92AB-47DC-B530-8603954169C4}" type="sibTrans" cxnId="{00EE9BEA-F5EC-4DBE-A6CA-C9098866DC1A}">
      <dgm:prSet/>
      <dgm:spPr/>
      <dgm:t>
        <a:bodyPr/>
        <a:lstStyle/>
        <a:p>
          <a:endParaRPr lang="en-US"/>
        </a:p>
      </dgm:t>
    </dgm:pt>
    <dgm:pt modelId="{67772005-84CC-4217-9CD7-AF50B2C68E3A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Agar </a:t>
          </a:r>
          <a:r>
            <a:rPr lang="en-US" sz="1400" dirty="0" err="1" smtClean="0">
              <a:solidFill>
                <a:schemeClr val="tx1"/>
              </a:solidFill>
            </a:rPr>
            <a:t>pentadbirannya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sejajar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dengan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kehendak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syarak</a:t>
          </a:r>
          <a:endParaRPr lang="en-US" sz="1400" dirty="0">
            <a:solidFill>
              <a:schemeClr val="tx1"/>
            </a:solidFill>
          </a:endParaRPr>
        </a:p>
      </dgm:t>
    </dgm:pt>
    <dgm:pt modelId="{8151EF6A-32A6-4CD5-882E-33718378978B}" type="parTrans" cxnId="{B9C16397-00D2-425B-ABBE-B46BB4B9297F}">
      <dgm:prSet/>
      <dgm:spPr/>
      <dgm:t>
        <a:bodyPr/>
        <a:lstStyle/>
        <a:p>
          <a:endParaRPr lang="en-US"/>
        </a:p>
      </dgm:t>
    </dgm:pt>
    <dgm:pt modelId="{C4D9A2B3-409D-4BD5-9052-FEE79E49291C}" type="sibTrans" cxnId="{B9C16397-00D2-425B-ABBE-B46BB4B9297F}">
      <dgm:prSet/>
      <dgm:spPr/>
      <dgm:t>
        <a:bodyPr/>
        <a:lstStyle/>
        <a:p>
          <a:endParaRPr lang="en-US"/>
        </a:p>
      </dgm:t>
    </dgm:pt>
    <dgm:pt modelId="{FD6D5651-1ECA-466F-8949-887A74F7F60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rgbClr val="09311B"/>
              </a:solidFill>
            </a:rPr>
            <a:t>KESAHAN PENDAFTARAN PENUBUHANNYA DARI SEGI PERUNDANGAN </a:t>
          </a:r>
        </a:p>
      </dgm:t>
    </dgm:pt>
    <dgm:pt modelId="{CCE38D88-403D-45E0-BED4-6C666463D090}" type="parTrans" cxnId="{159716EF-934F-44E9-84AA-7A3D1E1F7519}">
      <dgm:prSet/>
      <dgm:spPr/>
      <dgm:t>
        <a:bodyPr/>
        <a:lstStyle/>
        <a:p>
          <a:endParaRPr lang="en-US"/>
        </a:p>
      </dgm:t>
    </dgm:pt>
    <dgm:pt modelId="{2BA7A693-0048-4B01-B468-C82695091230}" type="sibTrans" cxnId="{159716EF-934F-44E9-84AA-7A3D1E1F7519}">
      <dgm:prSet/>
      <dgm:spPr/>
      <dgm:t>
        <a:bodyPr/>
        <a:lstStyle/>
        <a:p>
          <a:endParaRPr lang="en-US"/>
        </a:p>
      </dgm:t>
    </dgm:pt>
    <dgm:pt modelId="{6B70925D-275E-45D3-B1B2-BF5AB6DE0E94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Membolehkan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kewujudan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harta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tersebut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berkekalan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kepada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para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waris</a:t>
          </a:r>
          <a:r>
            <a:rPr lang="en-US" sz="1400" dirty="0" smtClean="0">
              <a:solidFill>
                <a:schemeClr val="tx1"/>
              </a:solidFill>
            </a:rPr>
            <a:t> yang </a:t>
          </a:r>
          <a:r>
            <a:rPr lang="en-US" sz="1400" dirty="0" err="1" smtClean="0">
              <a:solidFill>
                <a:schemeClr val="tx1"/>
              </a:solidFill>
            </a:rPr>
            <a:t>akan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datang</a:t>
          </a:r>
          <a:r>
            <a:rPr lang="en-US" sz="1400" dirty="0" smtClean="0">
              <a:solidFill>
                <a:schemeClr val="tx1"/>
              </a:solidFill>
            </a:rPr>
            <a:t>.</a:t>
          </a:r>
          <a:endParaRPr lang="en-US" sz="1400" dirty="0">
            <a:solidFill>
              <a:schemeClr val="tx1"/>
            </a:solidFill>
          </a:endParaRPr>
        </a:p>
      </dgm:t>
    </dgm:pt>
    <dgm:pt modelId="{10BDCFF7-126C-49A5-A9C0-6AE143334A91}" type="sibTrans" cxnId="{C3412442-9196-435C-9A99-3308538612DC}">
      <dgm:prSet/>
      <dgm:spPr/>
      <dgm:t>
        <a:bodyPr/>
        <a:lstStyle/>
        <a:p>
          <a:endParaRPr lang="en-US"/>
        </a:p>
      </dgm:t>
    </dgm:pt>
    <dgm:pt modelId="{8F6993E9-EB99-4F5B-AB08-BBA9497F5F73}" type="parTrans" cxnId="{C3412442-9196-435C-9A99-3308538612DC}">
      <dgm:prSet/>
      <dgm:spPr/>
      <dgm:t>
        <a:bodyPr/>
        <a:lstStyle/>
        <a:p>
          <a:endParaRPr lang="en-US"/>
        </a:p>
      </dgm:t>
    </dgm:pt>
    <dgm:pt modelId="{3B99021F-B0CF-45B5-BCDD-E317D2831F6A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Mewujudkan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entiti</a:t>
          </a:r>
          <a:r>
            <a:rPr lang="en-US" sz="1400" dirty="0" smtClean="0">
              <a:solidFill>
                <a:schemeClr val="tx1"/>
              </a:solidFill>
            </a:rPr>
            <a:t> yang </a:t>
          </a:r>
          <a:r>
            <a:rPr lang="en-US" sz="1400" dirty="0" err="1" smtClean="0">
              <a:solidFill>
                <a:schemeClr val="tx1"/>
              </a:solidFill>
            </a:rPr>
            <a:t>berkekalan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dalam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menguasai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harta-harta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tersebut</a:t>
          </a:r>
          <a:r>
            <a:rPr lang="en-US" sz="1400" dirty="0" smtClean="0">
              <a:solidFill>
                <a:schemeClr val="tx1"/>
              </a:solidFill>
            </a:rPr>
            <a:t>.</a:t>
          </a:r>
          <a:endParaRPr lang="en-US" sz="1400" dirty="0">
            <a:solidFill>
              <a:schemeClr val="tx1"/>
            </a:solidFill>
          </a:endParaRPr>
        </a:p>
      </dgm:t>
    </dgm:pt>
    <dgm:pt modelId="{DC418994-7F39-4D3C-A1FD-F5781738B7C4}" type="parTrans" cxnId="{74EE59EF-E758-4830-B17E-1CA2460390CE}">
      <dgm:prSet/>
      <dgm:spPr/>
      <dgm:t>
        <a:bodyPr/>
        <a:lstStyle/>
        <a:p>
          <a:endParaRPr lang="en-US"/>
        </a:p>
      </dgm:t>
    </dgm:pt>
    <dgm:pt modelId="{434D8D20-57EF-4BF9-9E2E-C340B30E6F50}" type="sibTrans" cxnId="{74EE59EF-E758-4830-B17E-1CA2460390CE}">
      <dgm:prSet/>
      <dgm:spPr/>
      <dgm:t>
        <a:bodyPr/>
        <a:lstStyle/>
        <a:p>
          <a:endParaRPr lang="en-US"/>
        </a:p>
      </dgm:t>
    </dgm:pt>
    <dgm:pt modelId="{D5A7E8FF-369A-4D01-9E70-81D8595D4E1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Kewujudan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tidak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bersalahan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dengan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peraturan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perundangan</a:t>
          </a:r>
          <a:endParaRPr lang="en-US" sz="1400" dirty="0">
            <a:solidFill>
              <a:schemeClr val="tx1"/>
            </a:solidFill>
          </a:endParaRPr>
        </a:p>
      </dgm:t>
    </dgm:pt>
    <dgm:pt modelId="{FD719908-2482-4C17-B8E4-4992B67B1C06}" type="sibTrans" cxnId="{685682FC-0F36-4AD2-9797-576BEBABCF35}">
      <dgm:prSet/>
      <dgm:spPr/>
      <dgm:t>
        <a:bodyPr/>
        <a:lstStyle/>
        <a:p>
          <a:endParaRPr lang="en-US"/>
        </a:p>
      </dgm:t>
    </dgm:pt>
    <dgm:pt modelId="{ABF1513A-CBAA-47BA-91A9-DC9D5E5E5FDD}" type="parTrans" cxnId="{685682FC-0F36-4AD2-9797-576BEBABCF35}">
      <dgm:prSet/>
      <dgm:spPr/>
      <dgm:t>
        <a:bodyPr/>
        <a:lstStyle/>
        <a:p>
          <a:endParaRPr lang="en-US"/>
        </a:p>
      </dgm:t>
    </dgm:pt>
    <dgm:pt modelId="{3EE12390-41F6-43D8-A8A4-90B4079DF47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Pengaplikasian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konsep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muamalat</a:t>
          </a:r>
          <a:r>
            <a:rPr lang="en-US" sz="1400" dirty="0" smtClean="0">
              <a:solidFill>
                <a:schemeClr val="tx1"/>
              </a:solidFill>
            </a:rPr>
            <a:t> Islam </a:t>
          </a:r>
          <a:r>
            <a:rPr lang="en-US" sz="1400" dirty="0" err="1" smtClean="0">
              <a:solidFill>
                <a:schemeClr val="tx1"/>
              </a:solidFill>
            </a:rPr>
            <a:t>dalam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realiti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semasa</a:t>
          </a:r>
          <a:endParaRPr lang="en-US" sz="1400" dirty="0">
            <a:solidFill>
              <a:schemeClr val="tx1"/>
            </a:solidFill>
          </a:endParaRPr>
        </a:p>
      </dgm:t>
    </dgm:pt>
    <dgm:pt modelId="{85FF376E-3948-422B-B0BD-C2F66852E544}" type="parTrans" cxnId="{C1C88A28-5EE7-4EDB-874D-98F811F2C5AD}">
      <dgm:prSet/>
      <dgm:spPr/>
      <dgm:t>
        <a:bodyPr/>
        <a:lstStyle/>
        <a:p>
          <a:endParaRPr lang="en-US"/>
        </a:p>
      </dgm:t>
    </dgm:pt>
    <dgm:pt modelId="{FC3B7678-06CC-4A17-9CED-D5EFA1E822C2}" type="sibTrans" cxnId="{C1C88A28-5EE7-4EDB-874D-98F811F2C5AD}">
      <dgm:prSet/>
      <dgm:spPr/>
      <dgm:t>
        <a:bodyPr/>
        <a:lstStyle/>
        <a:p>
          <a:endParaRPr lang="en-US"/>
        </a:p>
      </dgm:t>
    </dgm:pt>
    <dgm:pt modelId="{495C8C9F-50D9-4D61-A4F2-BFD11394EBB4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Pertimbangan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keunikan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ciri-ciri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gabungan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ekonomi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dan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kekeluargaan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endParaRPr lang="en-US" sz="1400" dirty="0">
            <a:solidFill>
              <a:schemeClr val="tx1"/>
            </a:solidFill>
          </a:endParaRPr>
        </a:p>
      </dgm:t>
    </dgm:pt>
    <dgm:pt modelId="{C58928E7-C976-447E-8F8F-551F74848076}" type="parTrans" cxnId="{01B54605-F473-45DE-8D38-3A975A10B8A8}">
      <dgm:prSet/>
      <dgm:spPr/>
      <dgm:t>
        <a:bodyPr/>
        <a:lstStyle/>
        <a:p>
          <a:endParaRPr lang="en-US"/>
        </a:p>
      </dgm:t>
    </dgm:pt>
    <dgm:pt modelId="{4107A08E-253D-41A5-B6F3-D728A23D13C9}" type="sibTrans" cxnId="{01B54605-F473-45DE-8D38-3A975A10B8A8}">
      <dgm:prSet/>
      <dgm:spPr/>
      <dgm:t>
        <a:bodyPr/>
        <a:lstStyle/>
        <a:p>
          <a:endParaRPr lang="en-US"/>
        </a:p>
      </dgm:t>
    </dgm:pt>
    <dgm:pt modelId="{FD402098-A0FB-4AE7-9A21-21CBFE94A4F7}" type="pres">
      <dgm:prSet presAssocID="{0B47DC99-16B5-4D7E-8CB1-2E5417A9FDA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4E7597-374D-4CB1-916C-8A3159CFD1FB}" type="pres">
      <dgm:prSet presAssocID="{CC505A7C-9A01-4258-87B1-6F541D9613D8}" presName="node" presStyleLbl="node1" presStyleIdx="0" presStyleCnt="3" custScaleX="56463" custLinFactNeighborX="4361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E1AD2-1E17-4AB0-A1A5-6858776D1A75}" type="pres">
      <dgm:prSet presAssocID="{D9944447-6EC8-4930-8A6A-B3C2484FEB55}" presName="sibTrans" presStyleCnt="0"/>
      <dgm:spPr/>
    </dgm:pt>
    <dgm:pt modelId="{2647B644-3AFF-4E41-9DE0-370F7159D635}" type="pres">
      <dgm:prSet presAssocID="{E84BA338-9765-4B38-B86B-9E08F7608B33}" presName="node" presStyleLbl="node1" presStyleIdx="1" presStyleCnt="3" custAng="0" custScaleX="58231" custLinFactNeighborX="15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359F1-5841-4B8C-AD47-1E72208309C7}" type="pres">
      <dgm:prSet presAssocID="{BA87AB74-92AB-47DC-B530-8603954169C4}" presName="sibTrans" presStyleCnt="0"/>
      <dgm:spPr/>
    </dgm:pt>
    <dgm:pt modelId="{DA39F5E6-0170-4781-861D-B020F4B91E28}" type="pres">
      <dgm:prSet presAssocID="{FD6D5651-1ECA-466F-8949-887A74F7F602}" presName="node" presStyleLbl="node1" presStyleIdx="2" presStyleCnt="3" custAng="0" custScaleX="554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326EBE-0E2C-4294-BD11-10BD70B6F7F0}" type="presOf" srcId="{3B99021F-B0CF-45B5-BCDD-E317D2831F6A}" destId="{9F4E7597-374D-4CB1-916C-8A3159CFD1FB}" srcOrd="0" destOrd="2" presId="urn:microsoft.com/office/officeart/2005/8/layout/hList6"/>
    <dgm:cxn modelId="{3824A7C1-413B-4319-A68B-E1EBB954EDD2}" srcId="{0B47DC99-16B5-4D7E-8CB1-2E5417A9FDA3}" destId="{CC505A7C-9A01-4258-87B1-6F541D9613D8}" srcOrd="0" destOrd="0" parTransId="{354E6CF8-9A90-4425-A111-133CC47532EA}" sibTransId="{D9944447-6EC8-4930-8A6A-B3C2484FEB55}"/>
    <dgm:cxn modelId="{01B54605-F473-45DE-8D38-3A975A10B8A8}" srcId="{FD6D5651-1ECA-466F-8949-887A74F7F602}" destId="{495C8C9F-50D9-4D61-A4F2-BFD11394EBB4}" srcOrd="1" destOrd="0" parTransId="{C58928E7-C976-447E-8F8F-551F74848076}" sibTransId="{4107A08E-253D-41A5-B6F3-D728A23D13C9}"/>
    <dgm:cxn modelId="{B764A61E-5A8B-443A-B2D5-DD33AAC0D471}" type="presOf" srcId="{FD6D5651-1ECA-466F-8949-887A74F7F602}" destId="{DA39F5E6-0170-4781-861D-B020F4B91E28}" srcOrd="0" destOrd="0" presId="urn:microsoft.com/office/officeart/2005/8/layout/hList6"/>
    <dgm:cxn modelId="{AF3320C4-305B-4A54-8E88-9BD46B935057}" type="presOf" srcId="{6B70925D-275E-45D3-B1B2-BF5AB6DE0E94}" destId="{9F4E7597-374D-4CB1-916C-8A3159CFD1FB}" srcOrd="0" destOrd="1" presId="urn:microsoft.com/office/officeart/2005/8/layout/hList6"/>
    <dgm:cxn modelId="{A1AC73E6-FF2E-47F2-BFAC-18D10CD6F514}" type="presOf" srcId="{495C8C9F-50D9-4D61-A4F2-BFD11394EBB4}" destId="{DA39F5E6-0170-4781-861D-B020F4B91E28}" srcOrd="0" destOrd="2" presId="urn:microsoft.com/office/officeart/2005/8/layout/hList6"/>
    <dgm:cxn modelId="{7E1B9C52-A1F5-47CD-972F-A398EA0F7B29}" type="presOf" srcId="{3EE12390-41F6-43D8-A8A4-90B4079DF472}" destId="{DA39F5E6-0170-4781-861D-B020F4B91E28}" srcOrd="0" destOrd="3" presId="urn:microsoft.com/office/officeart/2005/8/layout/hList6"/>
    <dgm:cxn modelId="{C3412442-9196-435C-9A99-3308538612DC}" srcId="{CC505A7C-9A01-4258-87B1-6F541D9613D8}" destId="{6B70925D-275E-45D3-B1B2-BF5AB6DE0E94}" srcOrd="0" destOrd="0" parTransId="{8F6993E9-EB99-4F5B-AB08-BBA9497F5F73}" sibTransId="{10BDCFF7-126C-49A5-A9C0-6AE143334A91}"/>
    <dgm:cxn modelId="{C1C88A28-5EE7-4EDB-874D-98F811F2C5AD}" srcId="{FD6D5651-1ECA-466F-8949-887A74F7F602}" destId="{3EE12390-41F6-43D8-A8A4-90B4079DF472}" srcOrd="2" destOrd="0" parTransId="{85FF376E-3948-422B-B0BD-C2F66852E544}" sibTransId="{FC3B7678-06CC-4A17-9CED-D5EFA1E822C2}"/>
    <dgm:cxn modelId="{5AB25208-F9CE-48D6-A52B-449A62D54285}" type="presOf" srcId="{D5A7E8FF-369A-4D01-9E70-81D8595D4E1E}" destId="{DA39F5E6-0170-4781-861D-B020F4B91E28}" srcOrd="0" destOrd="1" presId="urn:microsoft.com/office/officeart/2005/8/layout/hList6"/>
    <dgm:cxn modelId="{B9C16397-00D2-425B-ABBE-B46BB4B9297F}" srcId="{E84BA338-9765-4B38-B86B-9E08F7608B33}" destId="{67772005-84CC-4217-9CD7-AF50B2C68E3A}" srcOrd="0" destOrd="0" parTransId="{8151EF6A-32A6-4CD5-882E-33718378978B}" sibTransId="{C4D9A2B3-409D-4BD5-9052-FEE79E49291C}"/>
    <dgm:cxn modelId="{74EE59EF-E758-4830-B17E-1CA2460390CE}" srcId="{CC505A7C-9A01-4258-87B1-6F541D9613D8}" destId="{3B99021F-B0CF-45B5-BCDD-E317D2831F6A}" srcOrd="1" destOrd="0" parTransId="{DC418994-7F39-4D3C-A1FD-F5781738B7C4}" sibTransId="{434D8D20-57EF-4BF9-9E2E-C340B30E6F50}"/>
    <dgm:cxn modelId="{2923031E-07F8-42C2-AA59-F3FF932E209F}" type="presOf" srcId="{E84BA338-9765-4B38-B86B-9E08F7608B33}" destId="{2647B644-3AFF-4E41-9DE0-370F7159D635}" srcOrd="0" destOrd="0" presId="urn:microsoft.com/office/officeart/2005/8/layout/hList6"/>
    <dgm:cxn modelId="{685682FC-0F36-4AD2-9797-576BEBABCF35}" srcId="{FD6D5651-1ECA-466F-8949-887A74F7F602}" destId="{D5A7E8FF-369A-4D01-9E70-81D8595D4E1E}" srcOrd="0" destOrd="0" parTransId="{ABF1513A-CBAA-47BA-91A9-DC9D5E5E5FDD}" sibTransId="{FD719908-2482-4C17-B8E4-4992B67B1C06}"/>
    <dgm:cxn modelId="{14126F6F-9617-4BBF-8BBE-170145BB745E}" type="presOf" srcId="{CC505A7C-9A01-4258-87B1-6F541D9613D8}" destId="{9F4E7597-374D-4CB1-916C-8A3159CFD1FB}" srcOrd="0" destOrd="0" presId="urn:microsoft.com/office/officeart/2005/8/layout/hList6"/>
    <dgm:cxn modelId="{159716EF-934F-44E9-84AA-7A3D1E1F7519}" srcId="{0B47DC99-16B5-4D7E-8CB1-2E5417A9FDA3}" destId="{FD6D5651-1ECA-466F-8949-887A74F7F602}" srcOrd="2" destOrd="0" parTransId="{CCE38D88-403D-45E0-BED4-6C666463D090}" sibTransId="{2BA7A693-0048-4B01-B468-C82695091230}"/>
    <dgm:cxn modelId="{6567542B-783C-4E82-9EEB-542A0CABB238}" type="presOf" srcId="{0B47DC99-16B5-4D7E-8CB1-2E5417A9FDA3}" destId="{FD402098-A0FB-4AE7-9A21-21CBFE94A4F7}" srcOrd="0" destOrd="0" presId="urn:microsoft.com/office/officeart/2005/8/layout/hList6"/>
    <dgm:cxn modelId="{00EE9BEA-F5EC-4DBE-A6CA-C9098866DC1A}" srcId="{0B47DC99-16B5-4D7E-8CB1-2E5417A9FDA3}" destId="{E84BA338-9765-4B38-B86B-9E08F7608B33}" srcOrd="1" destOrd="0" parTransId="{99B39981-39DC-4066-ACBA-51E86573DF79}" sibTransId="{BA87AB74-92AB-47DC-B530-8603954169C4}"/>
    <dgm:cxn modelId="{83F81C85-866D-4E64-8754-5C58E81084E3}" type="presOf" srcId="{67772005-84CC-4217-9CD7-AF50B2C68E3A}" destId="{2647B644-3AFF-4E41-9DE0-370F7159D635}" srcOrd="0" destOrd="1" presId="urn:microsoft.com/office/officeart/2005/8/layout/hList6"/>
    <dgm:cxn modelId="{A0DAB669-EC10-4D75-B1F2-B5C85B22B0C4}" type="presParOf" srcId="{FD402098-A0FB-4AE7-9A21-21CBFE94A4F7}" destId="{9F4E7597-374D-4CB1-916C-8A3159CFD1FB}" srcOrd="0" destOrd="0" presId="urn:microsoft.com/office/officeart/2005/8/layout/hList6"/>
    <dgm:cxn modelId="{71926E99-437D-43C0-9639-EAF1681BFF8C}" type="presParOf" srcId="{FD402098-A0FB-4AE7-9A21-21CBFE94A4F7}" destId="{8D7E1AD2-1E17-4AB0-A1A5-6858776D1A75}" srcOrd="1" destOrd="0" presId="urn:microsoft.com/office/officeart/2005/8/layout/hList6"/>
    <dgm:cxn modelId="{C9E51268-133C-4D03-8A91-1C46D105E621}" type="presParOf" srcId="{FD402098-A0FB-4AE7-9A21-21CBFE94A4F7}" destId="{2647B644-3AFF-4E41-9DE0-370F7159D635}" srcOrd="2" destOrd="0" presId="urn:microsoft.com/office/officeart/2005/8/layout/hList6"/>
    <dgm:cxn modelId="{D54C5F59-0A8A-4E21-8955-A2D86E8D38DC}" type="presParOf" srcId="{FD402098-A0FB-4AE7-9A21-21CBFE94A4F7}" destId="{C8A359F1-5841-4B8C-AD47-1E72208309C7}" srcOrd="3" destOrd="0" presId="urn:microsoft.com/office/officeart/2005/8/layout/hList6"/>
    <dgm:cxn modelId="{ECD18A4C-6A55-45B9-AB24-C35BFFC50DAF}" type="presParOf" srcId="{FD402098-A0FB-4AE7-9A21-21CBFE94A4F7}" destId="{DA39F5E6-0170-4781-861D-B020F4B91E2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A61F4-72E0-4079-89D0-97265E792111}">
      <dsp:nvSpPr>
        <dsp:cNvPr id="0" name=""/>
        <dsp:cNvSpPr/>
      </dsp:nvSpPr>
      <dsp:spPr>
        <a:xfrm>
          <a:off x="1522499" y="451130"/>
          <a:ext cx="4071175" cy="4071175"/>
        </a:xfrm>
        <a:prstGeom prst="pie">
          <a:avLst>
            <a:gd name="adj1" fmla="val 16200000"/>
            <a:gd name="adj2" fmla="val 1800000"/>
          </a:avLst>
        </a:prstGeom>
        <a:solidFill>
          <a:srgbClr val="42DECF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2">
                  <a:lumMod val="25000"/>
                </a:schemeClr>
              </a:solidFill>
            </a:rPr>
            <a:t>KEDUDUKAN BAHAGIAN MASING-MASING MENIMBULKAN PERTELINGAHAN DI KALANGAN WARIS YANG BERKONGSI</a:t>
          </a:r>
          <a:endParaRPr lang="en-US" sz="12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668105" y="1313832"/>
        <a:ext cx="1453991" cy="1211659"/>
      </dsp:txXfrm>
    </dsp:sp>
    <dsp:sp modelId="{BDFBEEDF-5DEA-41ED-AF78-ED7B3B2EE7DC}">
      <dsp:nvSpPr>
        <dsp:cNvPr id="0" name=""/>
        <dsp:cNvSpPr/>
      </dsp:nvSpPr>
      <dsp:spPr>
        <a:xfrm>
          <a:off x="1583912" y="460430"/>
          <a:ext cx="4071175" cy="4071175"/>
        </a:xfrm>
        <a:prstGeom prst="pie">
          <a:avLst>
            <a:gd name="adj1" fmla="val 1800000"/>
            <a:gd name="adj2" fmla="val 9000000"/>
          </a:avLst>
        </a:prstGeom>
        <a:solidFill>
          <a:srgbClr val="549BA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2060"/>
              </a:solidFill>
            </a:rPr>
            <a:t>BAHAGIAN SETIAP AHLI DIDAFTARKAN ATAS BANYAK HAK MILIK MENYEBABKAN HAK BERTABURAN &amp; SUSAH URUS</a:t>
          </a:r>
          <a:endParaRPr lang="en-US" sz="1200" kern="1200" dirty="0">
            <a:solidFill>
              <a:srgbClr val="002060"/>
            </a:solidFill>
          </a:endParaRPr>
        </a:p>
      </dsp:txBody>
      <dsp:txXfrm>
        <a:off x="2553239" y="3101848"/>
        <a:ext cx="2180987" cy="1066260"/>
      </dsp:txXfrm>
    </dsp:sp>
    <dsp:sp modelId="{44A40964-2079-42AB-ACCD-F72911975A16}">
      <dsp:nvSpPr>
        <dsp:cNvPr id="0" name=""/>
        <dsp:cNvSpPr/>
      </dsp:nvSpPr>
      <dsp:spPr>
        <a:xfrm>
          <a:off x="1555799" y="556411"/>
          <a:ext cx="4071175" cy="4071175"/>
        </a:xfrm>
        <a:prstGeom prst="pie">
          <a:avLst>
            <a:gd name="adj1" fmla="val 9000000"/>
            <a:gd name="adj2" fmla="val 16200000"/>
          </a:avLst>
        </a:prstGeom>
        <a:solidFill>
          <a:srgbClr val="0070C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BAHAGIAN AHLI WARIS KECIL DISEBABKAN PEMBAHAGIAN SECARA FARAID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027377" y="1419113"/>
        <a:ext cx="1453991" cy="1211659"/>
      </dsp:txXfrm>
    </dsp:sp>
    <dsp:sp modelId="{E7785B65-FCDD-4FC8-A94A-5B135CEE9A09}">
      <dsp:nvSpPr>
        <dsp:cNvPr id="0" name=""/>
        <dsp:cNvSpPr/>
      </dsp:nvSpPr>
      <dsp:spPr>
        <a:xfrm>
          <a:off x="1270810" y="199105"/>
          <a:ext cx="4575226" cy="457522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F34D3-B0B8-4B38-896D-9CE2D2DC663C}">
      <dsp:nvSpPr>
        <dsp:cNvPr id="0" name=""/>
        <dsp:cNvSpPr/>
      </dsp:nvSpPr>
      <dsp:spPr>
        <a:xfrm>
          <a:off x="1331886" y="208148"/>
          <a:ext cx="4575226" cy="457522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EC5D8A-8C14-4B97-B0E2-2FF3E6A8497F}">
      <dsp:nvSpPr>
        <dsp:cNvPr id="0" name=""/>
        <dsp:cNvSpPr/>
      </dsp:nvSpPr>
      <dsp:spPr>
        <a:xfrm>
          <a:off x="1287150" y="214254"/>
          <a:ext cx="4575226" cy="457522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27BFC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CDFFD-8900-4B5F-800D-62529D99029B}">
      <dsp:nvSpPr>
        <dsp:cNvPr id="0" name=""/>
        <dsp:cNvSpPr/>
      </dsp:nvSpPr>
      <dsp:spPr>
        <a:xfrm>
          <a:off x="4218484" y="3295713"/>
          <a:ext cx="3486371" cy="1550924"/>
        </a:xfrm>
        <a:prstGeom prst="roundRect">
          <a:avLst>
            <a:gd name="adj" fmla="val 10000"/>
          </a:avLst>
        </a:prstGeom>
        <a:solidFill>
          <a:srgbClr val="0070C0"/>
        </a:solidFill>
        <a:ln w="400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AKAD SEWAKTU MENJANAKAN HASIL DARI HARTA TERSEBUT</a:t>
          </a:r>
          <a:endParaRPr lang="en-US" sz="1600" kern="1200" dirty="0"/>
        </a:p>
      </dsp:txBody>
      <dsp:txXfrm>
        <a:off x="5298465" y="3717513"/>
        <a:ext cx="2372321" cy="1095055"/>
      </dsp:txXfrm>
    </dsp:sp>
    <dsp:sp modelId="{4D80B821-E438-418C-A82B-2B1B87E28C55}">
      <dsp:nvSpPr>
        <dsp:cNvPr id="0" name=""/>
        <dsp:cNvSpPr/>
      </dsp:nvSpPr>
      <dsp:spPr>
        <a:xfrm>
          <a:off x="8" y="3295713"/>
          <a:ext cx="3224082" cy="1550924"/>
        </a:xfrm>
        <a:prstGeom prst="roundRect">
          <a:avLst>
            <a:gd name="adj" fmla="val 10000"/>
          </a:avLst>
        </a:prstGeom>
        <a:solidFill>
          <a:schemeClr val="accent2">
            <a:lumMod val="75000"/>
            <a:alpha val="90000"/>
          </a:schemeClr>
        </a:solidFill>
        <a:ln w="400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AKAD SEWAKTU MENAWARKAN SKIM-SKIM KEBAJIKAN</a:t>
          </a:r>
          <a:endParaRPr lang="en-US" sz="1600" kern="1200" dirty="0"/>
        </a:p>
      </dsp:txBody>
      <dsp:txXfrm>
        <a:off x="34077" y="3717513"/>
        <a:ext cx="2188719" cy="1095055"/>
      </dsp:txXfrm>
    </dsp:sp>
    <dsp:sp modelId="{629068C7-7893-4330-A27C-0F8FD36958A2}">
      <dsp:nvSpPr>
        <dsp:cNvPr id="0" name=""/>
        <dsp:cNvSpPr/>
      </dsp:nvSpPr>
      <dsp:spPr>
        <a:xfrm>
          <a:off x="4347609" y="0"/>
          <a:ext cx="3321671" cy="1550924"/>
        </a:xfrm>
        <a:prstGeom prst="roundRect">
          <a:avLst>
            <a:gd name="adj" fmla="val 10000"/>
          </a:avLst>
        </a:prstGeom>
        <a:solidFill>
          <a:srgbClr val="42DECF">
            <a:alpha val="90000"/>
          </a:srgbClr>
        </a:solidFill>
        <a:ln w="400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AKAD SEWAKTU AHLI-AHLI AMANAHKAN HAL PENGURUSAN KEPADA PIHAK LUAR</a:t>
          </a:r>
          <a:endParaRPr lang="en-US" sz="1600" kern="1200" dirty="0"/>
        </a:p>
      </dsp:txBody>
      <dsp:txXfrm>
        <a:off x="5378179" y="34069"/>
        <a:ext cx="2257032" cy="1095055"/>
      </dsp:txXfrm>
    </dsp:sp>
    <dsp:sp modelId="{08645705-71A6-426A-9200-DD1AE4CA11AC}">
      <dsp:nvSpPr>
        <dsp:cNvPr id="0" name=""/>
        <dsp:cNvSpPr/>
      </dsp:nvSpPr>
      <dsp:spPr>
        <a:xfrm>
          <a:off x="0" y="0"/>
          <a:ext cx="3201696" cy="155092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400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AKAD SEWAKTU AHLI-AHLI BERPAKAT UNTUK BERGABUNG</a:t>
          </a:r>
          <a:endParaRPr lang="en-US" sz="1600" kern="1200" dirty="0"/>
        </a:p>
      </dsp:txBody>
      <dsp:txXfrm>
        <a:off x="34069" y="34069"/>
        <a:ext cx="2173049" cy="1095055"/>
      </dsp:txXfrm>
    </dsp:sp>
    <dsp:sp modelId="{33285DC5-B741-474E-9484-86DC7693B152}">
      <dsp:nvSpPr>
        <dsp:cNvPr id="0" name=""/>
        <dsp:cNvSpPr/>
      </dsp:nvSpPr>
      <dsp:spPr>
        <a:xfrm>
          <a:off x="1611423" y="276258"/>
          <a:ext cx="2286481" cy="2098594"/>
        </a:xfrm>
        <a:prstGeom prst="pieWedge">
          <a:avLst/>
        </a:prstGeom>
        <a:solidFill>
          <a:srgbClr val="FFFF99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Bernard MT Condensed" pitchFamily="18" charset="0"/>
            </a:rPr>
            <a:t>AL-MUSYARAKAH</a:t>
          </a:r>
          <a:endParaRPr lang="en-US" sz="1600" kern="1200" dirty="0">
            <a:solidFill>
              <a:schemeClr val="tx1"/>
            </a:solidFill>
            <a:latin typeface="Bernard MT Condensed" pitchFamily="18" charset="0"/>
          </a:endParaRPr>
        </a:p>
      </dsp:txBody>
      <dsp:txXfrm>
        <a:off x="2281118" y="890922"/>
        <a:ext cx="1616786" cy="1483930"/>
      </dsp:txXfrm>
    </dsp:sp>
    <dsp:sp modelId="{93D75A46-9A8A-4F14-BDD9-AC8BF9FD6868}">
      <dsp:nvSpPr>
        <dsp:cNvPr id="0" name=""/>
        <dsp:cNvSpPr/>
      </dsp:nvSpPr>
      <dsp:spPr>
        <a:xfrm rot="5400000">
          <a:off x="3900894" y="199827"/>
          <a:ext cx="2098594" cy="2251455"/>
        </a:xfrm>
        <a:prstGeom prst="pieWedge">
          <a:avLst/>
        </a:prstGeom>
        <a:solidFill>
          <a:srgbClr val="FFFF0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Bernard MT Condensed" pitchFamily="18" charset="0"/>
            </a:rPr>
            <a:t>AL-MUDARABAH</a:t>
          </a:r>
          <a:endParaRPr lang="en-US" sz="1600" kern="1200" dirty="0">
            <a:solidFill>
              <a:schemeClr val="tx1"/>
            </a:solidFill>
            <a:latin typeface="Bernard MT Condensed" pitchFamily="18" charset="0"/>
          </a:endParaRPr>
        </a:p>
      </dsp:txBody>
      <dsp:txXfrm rot="-5400000">
        <a:off x="3824464" y="890921"/>
        <a:ext cx="1592019" cy="1483930"/>
      </dsp:txXfrm>
    </dsp:sp>
    <dsp:sp modelId="{684639CF-B470-4461-98BC-345E049D5110}">
      <dsp:nvSpPr>
        <dsp:cNvPr id="0" name=""/>
        <dsp:cNvSpPr/>
      </dsp:nvSpPr>
      <dsp:spPr>
        <a:xfrm rot="10800000">
          <a:off x="3816425" y="2467357"/>
          <a:ext cx="2251455" cy="2098594"/>
        </a:xfrm>
        <a:prstGeom prst="pieWedge">
          <a:avLst/>
        </a:prstGeom>
        <a:solidFill>
          <a:srgbClr val="FFC00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Bernard MT Condensed" pitchFamily="18" charset="0"/>
            </a:rPr>
            <a:t>AL-IJARAH</a:t>
          </a:r>
          <a:endParaRPr lang="en-US" sz="1600" kern="1200" dirty="0">
            <a:solidFill>
              <a:schemeClr val="tx1"/>
            </a:solidFill>
            <a:latin typeface="Bernard MT Condensed" pitchFamily="18" charset="0"/>
          </a:endParaRPr>
        </a:p>
      </dsp:txBody>
      <dsp:txXfrm rot="10800000">
        <a:off x="3816425" y="2467357"/>
        <a:ext cx="1592019" cy="1483930"/>
      </dsp:txXfrm>
    </dsp:sp>
    <dsp:sp modelId="{9E4D73AB-75C7-4D1E-8318-BC76D30A54BC}">
      <dsp:nvSpPr>
        <dsp:cNvPr id="0" name=""/>
        <dsp:cNvSpPr/>
      </dsp:nvSpPr>
      <dsp:spPr>
        <a:xfrm rot="16200000">
          <a:off x="1705367" y="2377841"/>
          <a:ext cx="2098594" cy="2286481"/>
        </a:xfrm>
        <a:prstGeom prst="pieWedge">
          <a:avLst/>
        </a:prstGeom>
        <a:solidFill>
          <a:schemeClr val="accent4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Bernard MT Condensed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Bernard MT Condensed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Bernard MT Condensed" pitchFamily="18" charset="0"/>
            </a:rPr>
            <a:t>AL-QARD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Bernard MT Condensed" pitchFamily="18" charset="0"/>
            </a:rPr>
            <a:t>AL-INFAQ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Bernard MT Condensed" pitchFamily="18" charset="0"/>
            </a:rPr>
            <a:t>AL-WAQF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Bernard MT Condensed" pitchFamily="18" charset="0"/>
            </a:rPr>
            <a:t>AL-SADAQAH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Bernard MT Condensed" pitchFamily="18" charset="0"/>
          </a:endParaRPr>
        </a:p>
      </dsp:txBody>
      <dsp:txXfrm rot="5400000">
        <a:off x="2281119" y="2471785"/>
        <a:ext cx="1616786" cy="1483930"/>
      </dsp:txXfrm>
    </dsp:sp>
    <dsp:sp modelId="{B1B09648-8DE1-4622-90CC-EEE8490FEB45}">
      <dsp:nvSpPr>
        <dsp:cNvPr id="0" name=""/>
        <dsp:cNvSpPr/>
      </dsp:nvSpPr>
      <dsp:spPr>
        <a:xfrm>
          <a:off x="3490141" y="1987121"/>
          <a:ext cx="724572" cy="630062"/>
        </a:xfrm>
        <a:prstGeom prst="circularArrow">
          <a:avLst/>
        </a:prstGeom>
        <a:solidFill>
          <a:srgbClr val="00206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5DE78-AE8B-4020-9760-1C3D49F0F8A7}">
      <dsp:nvSpPr>
        <dsp:cNvPr id="0" name=""/>
        <dsp:cNvSpPr/>
      </dsp:nvSpPr>
      <dsp:spPr>
        <a:xfrm rot="10800000">
          <a:off x="3490141" y="2229453"/>
          <a:ext cx="724572" cy="630062"/>
        </a:xfrm>
        <a:prstGeom prst="circularArrow">
          <a:avLst/>
        </a:prstGeom>
        <a:solidFill>
          <a:srgbClr val="00206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E7597-374D-4CB1-916C-8A3159CFD1FB}">
      <dsp:nvSpPr>
        <dsp:cNvPr id="0" name=""/>
        <dsp:cNvSpPr/>
      </dsp:nvSpPr>
      <dsp:spPr>
        <a:xfrm rot="16200000">
          <a:off x="-1212860" y="1351650"/>
          <a:ext cx="4846638" cy="2143336"/>
        </a:xfrm>
        <a:prstGeom prst="flowChartManualOperation">
          <a:avLst/>
        </a:prstGeom>
        <a:solidFill>
          <a:schemeClr val="bg1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99"/>
              </a:solidFill>
            </a:rPr>
            <a:t>ASPEK SOSIAL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tx1"/>
              </a:solidFill>
            </a:rPr>
            <a:t>Silaturahim</a:t>
          </a:r>
          <a:r>
            <a:rPr lang="en-US" sz="1400" kern="1200" dirty="0" smtClean="0">
              <a:solidFill>
                <a:schemeClr val="tx1"/>
              </a:solidFill>
            </a:rPr>
            <a:t> di </a:t>
          </a:r>
          <a:r>
            <a:rPr lang="en-US" sz="1400" kern="1200" dirty="0" err="1" smtClean="0">
              <a:solidFill>
                <a:schemeClr val="tx1"/>
              </a:solidFill>
            </a:rPr>
            <a:t>antara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keluarga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terjamin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selepas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kematian</a:t>
          </a:r>
          <a:r>
            <a:rPr lang="en-US" sz="1400" kern="1200" dirty="0" smtClean="0">
              <a:solidFill>
                <a:schemeClr val="tx1"/>
              </a:solidFill>
            </a:rPr>
            <a:t> orang </a:t>
          </a:r>
          <a:r>
            <a:rPr lang="en-US" sz="1400" kern="1200" dirty="0" err="1" smtClean="0">
              <a:solidFill>
                <a:schemeClr val="tx1"/>
              </a:solidFill>
            </a:rPr>
            <a:t>tua</a:t>
          </a:r>
          <a:endParaRPr lang="en-US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tx1"/>
              </a:solidFill>
            </a:rPr>
            <a:t>Pengamalan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konsep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musyawarah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dalam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institusi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keluarga</a:t>
          </a:r>
          <a:endParaRPr lang="en-US" sz="1400" kern="1200" dirty="0">
            <a:solidFill>
              <a:schemeClr val="tx1"/>
            </a:solidFill>
          </a:endParaRPr>
        </a:p>
      </dsp:txBody>
      <dsp:txXfrm rot="5400000">
        <a:off x="138791" y="969327"/>
        <a:ext cx="2143336" cy="2907982"/>
      </dsp:txXfrm>
    </dsp:sp>
    <dsp:sp modelId="{2647B644-3AFF-4E41-9DE0-370F7159D635}">
      <dsp:nvSpPr>
        <dsp:cNvPr id="0" name=""/>
        <dsp:cNvSpPr/>
      </dsp:nvSpPr>
      <dsp:spPr>
        <a:xfrm rot="16200000">
          <a:off x="1076099" y="1384584"/>
          <a:ext cx="4846638" cy="2077469"/>
        </a:xfrm>
        <a:prstGeom prst="flowChartManualOperati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00"/>
              </a:solidFill>
            </a:rPr>
            <a:t>ASPEK NEGARA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tx1"/>
              </a:solidFill>
            </a:rPr>
            <a:t>Penjanaan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peluang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perkerjaan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baru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dalam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bidang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muamalat</a:t>
          </a:r>
          <a:endParaRPr lang="en-US" sz="1400" kern="1200" dirty="0">
            <a:solidFill>
              <a:schemeClr val="tx1"/>
            </a:solidFill>
          </a:endParaRPr>
        </a:p>
      </dsp:txBody>
      <dsp:txXfrm rot="5400000">
        <a:off x="2460683" y="969328"/>
        <a:ext cx="2077469" cy="2907982"/>
      </dsp:txXfrm>
    </dsp:sp>
    <dsp:sp modelId="{DA39F5E6-0170-4781-861D-B020F4B91E28}">
      <dsp:nvSpPr>
        <dsp:cNvPr id="0" name=""/>
        <dsp:cNvSpPr/>
      </dsp:nvSpPr>
      <dsp:spPr>
        <a:xfrm rot="16200000">
          <a:off x="3496140" y="1358680"/>
          <a:ext cx="4846638" cy="2129276"/>
        </a:xfrm>
        <a:prstGeom prst="flowChartManualOperation">
          <a:avLst/>
        </a:prstGeom>
        <a:solidFill>
          <a:schemeClr val="tx1">
            <a:lumMod val="65000"/>
            <a:lumOff val="3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C000"/>
              </a:solidFill>
            </a:rPr>
            <a:t>ASPEK SISTEM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tx1"/>
              </a:solidFill>
            </a:rPr>
            <a:t>Pengaplikasian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konsep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muamalat</a:t>
          </a:r>
          <a:r>
            <a:rPr lang="en-US" sz="1400" kern="1200" dirty="0" smtClean="0">
              <a:solidFill>
                <a:schemeClr val="tx1"/>
              </a:solidFill>
            </a:rPr>
            <a:t> Islam </a:t>
          </a:r>
          <a:r>
            <a:rPr lang="en-US" sz="1400" kern="1200" dirty="0" err="1" smtClean="0">
              <a:solidFill>
                <a:schemeClr val="tx1"/>
              </a:solidFill>
            </a:rPr>
            <a:t>khususnya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i="1" kern="1200" dirty="0" smtClean="0">
              <a:solidFill>
                <a:schemeClr val="tx1"/>
              </a:solidFill>
            </a:rPr>
            <a:t>al-</a:t>
          </a:r>
          <a:r>
            <a:rPr lang="en-US" sz="1400" i="1" kern="1200" dirty="0" err="1" smtClean="0">
              <a:solidFill>
                <a:schemeClr val="tx1"/>
              </a:solidFill>
            </a:rPr>
            <a:t>musyarakah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terhadap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pengurusan</a:t>
          </a:r>
          <a:r>
            <a:rPr lang="en-US" sz="1400" kern="1200" dirty="0" smtClean="0">
              <a:solidFill>
                <a:schemeClr val="tx1"/>
              </a:solidFill>
            </a:rPr>
            <a:t>  </a:t>
          </a:r>
          <a:r>
            <a:rPr lang="en-US" sz="1400" kern="1200" dirty="0" err="1" smtClean="0">
              <a:solidFill>
                <a:schemeClr val="tx1"/>
              </a:solidFill>
            </a:rPr>
            <a:t>harta</a:t>
          </a:r>
          <a:r>
            <a:rPr lang="en-US" sz="1400" kern="1200" dirty="0" smtClean="0">
              <a:solidFill>
                <a:schemeClr val="tx1"/>
              </a:solidFill>
            </a:rPr>
            <a:t> Islam </a:t>
          </a:r>
          <a:r>
            <a:rPr lang="en-US" sz="1400" kern="1200" dirty="0" err="1" smtClean="0">
              <a:solidFill>
                <a:schemeClr val="tx1"/>
              </a:solidFill>
            </a:rPr>
            <a:t>secara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meluas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dalam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realiti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semasa</a:t>
          </a:r>
          <a:endParaRPr lang="en-US" sz="1400" kern="1200" dirty="0">
            <a:solidFill>
              <a:schemeClr val="tx1"/>
            </a:solidFill>
          </a:endParaRPr>
        </a:p>
      </dsp:txBody>
      <dsp:txXfrm rot="5400000">
        <a:off x="4854821" y="969327"/>
        <a:ext cx="2129276" cy="29079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7F97-4C16-4BDD-AC15-9E56056FE51B}">
      <dsp:nvSpPr>
        <dsp:cNvPr id="0" name=""/>
        <dsp:cNvSpPr/>
      </dsp:nvSpPr>
      <dsp:spPr>
        <a:xfrm>
          <a:off x="2699442" y="264159"/>
          <a:ext cx="3164965" cy="3413760"/>
        </a:xfrm>
        <a:prstGeom prst="pie">
          <a:avLst>
            <a:gd name="adj1" fmla="val 16200000"/>
            <a:gd name="adj2" fmla="val 180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UNTUK KEPERLUAN ORANG LAIN DI JALAN MA’ARUF  MELALUI SALURAN INFAK &amp; SEDEKAH</a:t>
          </a:r>
          <a:endParaRPr lang="en-US" sz="1100" kern="1200" dirty="0"/>
        </a:p>
      </dsp:txBody>
      <dsp:txXfrm>
        <a:off x="4367454" y="987551"/>
        <a:ext cx="1130344" cy="1015999"/>
      </dsp:txXfrm>
    </dsp:sp>
    <dsp:sp modelId="{92ACCC49-34D7-4322-A47A-C47321C0AAB4}">
      <dsp:nvSpPr>
        <dsp:cNvPr id="0" name=""/>
        <dsp:cNvSpPr/>
      </dsp:nvSpPr>
      <dsp:spPr>
        <a:xfrm>
          <a:off x="2504737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UNTUK SESUATU YANG BERSIFAT UMUM PADA JALAN ALLAH  SEPERTI MEMBINA MASJID, MADRASAH &amp; HOSPITAL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317537" y="2600960"/>
        <a:ext cx="1828799" cy="894080"/>
      </dsp:txXfrm>
    </dsp:sp>
    <dsp:sp modelId="{50742632-C51F-4593-B4C3-61E8B77CD1DA}">
      <dsp:nvSpPr>
        <dsp:cNvPr id="0" name=""/>
        <dsp:cNvSpPr/>
      </dsp:nvSpPr>
      <dsp:spPr>
        <a:xfrm>
          <a:off x="2448256" y="288022"/>
          <a:ext cx="3413760" cy="3413760"/>
        </a:xfrm>
        <a:prstGeom prst="pie">
          <a:avLst>
            <a:gd name="adj1" fmla="val 9000000"/>
            <a:gd name="adj2" fmla="val 1620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UNTUK KEPERLUAN DIRI DALAM MELAKSANAKAN IBADAT ATAU KEMUDAHAN BERIBADAT</a:t>
          </a:r>
          <a:endParaRPr lang="en-US" sz="1100" kern="1200" dirty="0"/>
        </a:p>
      </dsp:txBody>
      <dsp:txXfrm>
        <a:off x="2843683" y="1011414"/>
        <a:ext cx="1219200" cy="1015999"/>
      </dsp:txXfrm>
    </dsp:sp>
    <dsp:sp modelId="{51CB6D98-604F-4E80-8347-0865778C3A5D}">
      <dsp:nvSpPr>
        <dsp:cNvPr id="0" name=""/>
        <dsp:cNvSpPr/>
      </dsp:nvSpPr>
      <dsp:spPr>
        <a:xfrm>
          <a:off x="2304254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4C002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0AEEC-44A1-40CA-B2C9-EA70940BB2DB}">
      <dsp:nvSpPr>
        <dsp:cNvPr id="0" name=""/>
        <dsp:cNvSpPr/>
      </dsp:nvSpPr>
      <dsp:spPr>
        <a:xfrm>
          <a:off x="2293409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DE218-F6D0-4B78-BD20-40A0ACFE9E67}">
      <dsp:nvSpPr>
        <dsp:cNvPr id="0" name=""/>
        <dsp:cNvSpPr/>
      </dsp:nvSpPr>
      <dsp:spPr>
        <a:xfrm>
          <a:off x="2236646" y="76694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53346-CD7D-4173-9FAD-9DAB0DAC4F91}">
      <dsp:nvSpPr>
        <dsp:cNvPr id="0" name=""/>
        <dsp:cNvSpPr/>
      </dsp:nvSpPr>
      <dsp:spPr>
        <a:xfrm>
          <a:off x="1463555" y="396879"/>
          <a:ext cx="4623167" cy="4623167"/>
        </a:xfrm>
        <a:prstGeom prst="blockArc">
          <a:avLst>
            <a:gd name="adj1" fmla="val 13608809"/>
            <a:gd name="adj2" fmla="val 17590549"/>
            <a:gd name="adj3" fmla="val 34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D3BB1-20EC-4168-B85F-AE3E94F334BC}">
      <dsp:nvSpPr>
        <dsp:cNvPr id="0" name=""/>
        <dsp:cNvSpPr/>
      </dsp:nvSpPr>
      <dsp:spPr>
        <a:xfrm>
          <a:off x="1327872" y="514501"/>
          <a:ext cx="4623167" cy="4623167"/>
        </a:xfrm>
        <a:prstGeom prst="blockArc">
          <a:avLst>
            <a:gd name="adj1" fmla="val 10879594"/>
            <a:gd name="adj2" fmla="val 13880600"/>
            <a:gd name="adj3" fmla="val 34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7A57AF-FA84-4269-87F8-D4C014A62185}">
      <dsp:nvSpPr>
        <dsp:cNvPr id="0" name=""/>
        <dsp:cNvSpPr/>
      </dsp:nvSpPr>
      <dsp:spPr>
        <a:xfrm>
          <a:off x="1328278" y="431550"/>
          <a:ext cx="4623167" cy="4623167"/>
        </a:xfrm>
        <a:prstGeom prst="blockArc">
          <a:avLst>
            <a:gd name="adj1" fmla="val 7908873"/>
            <a:gd name="adj2" fmla="val 10754066"/>
            <a:gd name="adj3" fmla="val 34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A49721-716D-4D7A-89FE-99505C1076EB}">
      <dsp:nvSpPr>
        <dsp:cNvPr id="0" name=""/>
        <dsp:cNvSpPr/>
      </dsp:nvSpPr>
      <dsp:spPr>
        <a:xfrm>
          <a:off x="1378291" y="477656"/>
          <a:ext cx="4623167" cy="4623167"/>
        </a:xfrm>
        <a:prstGeom prst="blockArc">
          <a:avLst>
            <a:gd name="adj1" fmla="val 4066786"/>
            <a:gd name="adj2" fmla="val 8011806"/>
            <a:gd name="adj3" fmla="val 34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9C6EF-B412-44D2-AA62-AB859B9FE768}">
      <dsp:nvSpPr>
        <dsp:cNvPr id="0" name=""/>
        <dsp:cNvSpPr/>
      </dsp:nvSpPr>
      <dsp:spPr>
        <a:xfrm>
          <a:off x="3141655" y="496636"/>
          <a:ext cx="4623167" cy="4623167"/>
        </a:xfrm>
        <a:prstGeom prst="blockArc">
          <a:avLst>
            <a:gd name="adj1" fmla="val 2626374"/>
            <a:gd name="adj2" fmla="val 6807218"/>
            <a:gd name="adj3" fmla="val 34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E7DF3-C50D-4DF1-96D6-257C06B291A0}">
      <dsp:nvSpPr>
        <dsp:cNvPr id="0" name=""/>
        <dsp:cNvSpPr/>
      </dsp:nvSpPr>
      <dsp:spPr>
        <a:xfrm>
          <a:off x="3223928" y="415034"/>
          <a:ext cx="4623167" cy="4623167"/>
        </a:xfrm>
        <a:prstGeom prst="blockArc">
          <a:avLst>
            <a:gd name="adj1" fmla="val 70930"/>
            <a:gd name="adj2" fmla="val 2801738"/>
            <a:gd name="adj3" fmla="val 34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974F8-1736-4B0B-9632-722668379C65}">
      <dsp:nvSpPr>
        <dsp:cNvPr id="0" name=""/>
        <dsp:cNvSpPr/>
      </dsp:nvSpPr>
      <dsp:spPr>
        <a:xfrm>
          <a:off x="3225642" y="362017"/>
          <a:ext cx="4623167" cy="4623167"/>
        </a:xfrm>
        <a:prstGeom prst="blockArc">
          <a:avLst>
            <a:gd name="adj1" fmla="val 19107700"/>
            <a:gd name="adj2" fmla="val 151197"/>
            <a:gd name="adj3" fmla="val 34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108B3-87DA-42F6-A30C-CFC82BEA4655}">
      <dsp:nvSpPr>
        <dsp:cNvPr id="0" name=""/>
        <dsp:cNvSpPr/>
      </dsp:nvSpPr>
      <dsp:spPr>
        <a:xfrm>
          <a:off x="3255639" y="395213"/>
          <a:ext cx="4623167" cy="4623167"/>
        </a:xfrm>
        <a:prstGeom prst="blockArc">
          <a:avLst>
            <a:gd name="adj1" fmla="val 14803062"/>
            <a:gd name="adj2" fmla="val 19039997"/>
            <a:gd name="adj3" fmla="val 34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180C6-AD3E-4B17-ACBB-C0CB380BED4C}">
      <dsp:nvSpPr>
        <dsp:cNvPr id="0" name=""/>
        <dsp:cNvSpPr/>
      </dsp:nvSpPr>
      <dsp:spPr>
        <a:xfrm>
          <a:off x="2946195" y="1800198"/>
          <a:ext cx="3205640" cy="1946581"/>
        </a:xfrm>
        <a:prstGeom prst="cube">
          <a:avLst/>
        </a:prstGeom>
        <a:solidFill>
          <a:schemeClr val="accent5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i="1" kern="1200" dirty="0" smtClean="0">
              <a:latin typeface="Bernard MT Condensed" pitchFamily="18" charset="0"/>
            </a:rPr>
            <a:t>AL-SA ‘ADAH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>
              <a:latin typeface="Bernard MT Condensed" pitchFamily="18" charset="0"/>
            </a:rPr>
            <a:t>MELALUI KELESTARIAN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>
              <a:latin typeface="Bernard MT Condensed" pitchFamily="18" charset="0"/>
            </a:rPr>
            <a:t>HARTA FARAID</a:t>
          </a:r>
          <a:endParaRPr lang="en-US" sz="2400" kern="1200" dirty="0">
            <a:latin typeface="Bernard MT Condensed" pitchFamily="18" charset="0"/>
          </a:endParaRPr>
        </a:p>
      </dsp:txBody>
      <dsp:txXfrm>
        <a:off x="2946195" y="2286843"/>
        <a:ext cx="2718995" cy="1459936"/>
      </dsp:txXfrm>
    </dsp:sp>
    <dsp:sp modelId="{A3BCFE56-4B22-4C2B-A884-2474C954D6B0}">
      <dsp:nvSpPr>
        <dsp:cNvPr id="0" name=""/>
        <dsp:cNvSpPr/>
      </dsp:nvSpPr>
      <dsp:spPr>
        <a:xfrm>
          <a:off x="3673022" y="45149"/>
          <a:ext cx="1992437" cy="1149566"/>
        </a:xfrm>
        <a:prstGeom prst="can">
          <a:avLst/>
        </a:prstGeom>
        <a:solidFill>
          <a:srgbClr val="43DD4A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PENGAPLIKASIAN KONSEP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AL-MUSYAWARAH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DALAM INSTITUSI TIDAK FORMAL</a:t>
          </a:r>
          <a:endParaRPr lang="en-US" sz="1200" b="1" kern="1200" dirty="0">
            <a:solidFill>
              <a:schemeClr val="accent1">
                <a:lumMod val="75000"/>
              </a:schemeClr>
            </a:solidFill>
            <a:latin typeface="Arial Narrow" pitchFamily="34" charset="0"/>
          </a:endParaRPr>
        </a:p>
      </dsp:txBody>
      <dsp:txXfrm>
        <a:off x="3673022" y="332541"/>
        <a:ext cx="1992437" cy="718478"/>
      </dsp:txXfrm>
    </dsp:sp>
    <dsp:sp modelId="{24DA3514-25D9-4F50-98FD-372D4C71598F}">
      <dsp:nvSpPr>
        <dsp:cNvPr id="0" name=""/>
        <dsp:cNvSpPr/>
      </dsp:nvSpPr>
      <dsp:spPr>
        <a:xfrm>
          <a:off x="6217740" y="563379"/>
          <a:ext cx="2040010" cy="1207399"/>
        </a:xfrm>
        <a:prstGeom prst="can">
          <a:avLst/>
        </a:prstGeom>
        <a:solidFill>
          <a:srgbClr val="4FE961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FF0000"/>
              </a:solidFill>
              <a:latin typeface="Arial Narrow" pitchFamily="34" charset="0"/>
            </a:rPr>
            <a:t>PEMBENTUKAN SUMBER DANA DALAMAN KELUARGA SEBAGAI TABUNGAN MIKRO</a:t>
          </a:r>
          <a:endParaRPr lang="en-US" sz="1200" b="1" kern="1200" dirty="0">
            <a:solidFill>
              <a:srgbClr val="FF0000"/>
            </a:solidFill>
            <a:latin typeface="Arial Narrow" pitchFamily="34" charset="0"/>
          </a:endParaRPr>
        </a:p>
      </dsp:txBody>
      <dsp:txXfrm>
        <a:off x="6217740" y="865229"/>
        <a:ext cx="2040010" cy="754624"/>
      </dsp:txXfrm>
    </dsp:sp>
    <dsp:sp modelId="{10AC1996-2653-4030-B4B1-14077098FB5C}">
      <dsp:nvSpPr>
        <dsp:cNvPr id="0" name=""/>
        <dsp:cNvSpPr/>
      </dsp:nvSpPr>
      <dsp:spPr>
        <a:xfrm>
          <a:off x="6657863" y="2120015"/>
          <a:ext cx="2298063" cy="1306947"/>
        </a:xfrm>
        <a:prstGeom prst="can">
          <a:avLst/>
        </a:prstGeom>
        <a:solidFill>
          <a:srgbClr val="36EAA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MENYELESAIKAN MASALAH HARTA  FARAID JANGKA PANJANG MELALUI </a:t>
          </a:r>
          <a:r>
            <a:rPr lang="en-US" sz="1200" b="1" i="1" kern="12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DHIMMAH</a:t>
          </a:r>
          <a:r>
            <a:rPr lang="en-US" sz="1200" b="1" kern="12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rPr>
            <a:t> KEKAL</a:t>
          </a:r>
          <a:endParaRPr lang="en-US" sz="1200" b="1" kern="1200" dirty="0">
            <a:solidFill>
              <a:schemeClr val="accent1">
                <a:lumMod val="75000"/>
              </a:schemeClr>
            </a:solidFill>
            <a:latin typeface="Arial Narrow" pitchFamily="34" charset="0"/>
          </a:endParaRPr>
        </a:p>
      </dsp:txBody>
      <dsp:txXfrm>
        <a:off x="6657863" y="2446752"/>
        <a:ext cx="2298063" cy="816842"/>
      </dsp:txXfrm>
    </dsp:sp>
    <dsp:sp modelId="{A6ED9D49-1D7C-4379-B2C3-1F4AED24B66F}">
      <dsp:nvSpPr>
        <dsp:cNvPr id="0" name=""/>
        <dsp:cNvSpPr/>
      </dsp:nvSpPr>
      <dsp:spPr>
        <a:xfrm>
          <a:off x="5989817" y="3748664"/>
          <a:ext cx="2207816" cy="1262474"/>
        </a:xfrm>
        <a:prstGeom prst="can">
          <a:avLst/>
        </a:prstGeom>
        <a:solidFill>
          <a:srgbClr val="00B05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 smtClean="0">
            <a:latin typeface="Arial Narrow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4">
                  <a:lumMod val="20000"/>
                  <a:lumOff val="80000"/>
                </a:schemeClr>
              </a:solidFill>
              <a:latin typeface="Arial Narrow" pitchFamily="34" charset="0"/>
            </a:rPr>
            <a:t>MENYELESAIKAN  PERTELINGKAHAN KEDUDUKAN BAHAGIAN MASING-MASING PADA HARTA TERSEBUT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Arial Narrow" pitchFamily="34" charset="0"/>
            </a:rPr>
            <a:t>  </a:t>
          </a:r>
          <a:endParaRPr lang="en-US" sz="1200" b="1" kern="1200" dirty="0">
            <a:latin typeface="Arial Narrow" pitchFamily="34" charset="0"/>
          </a:endParaRPr>
        </a:p>
      </dsp:txBody>
      <dsp:txXfrm>
        <a:off x="5989817" y="4064283"/>
        <a:ext cx="2207816" cy="789046"/>
      </dsp:txXfrm>
    </dsp:sp>
    <dsp:sp modelId="{7994F2B1-F256-40F1-9770-9E70F7C3D341}">
      <dsp:nvSpPr>
        <dsp:cNvPr id="0" name=""/>
        <dsp:cNvSpPr/>
      </dsp:nvSpPr>
      <dsp:spPr>
        <a:xfrm>
          <a:off x="3433214" y="4212466"/>
          <a:ext cx="2231613" cy="1359848"/>
        </a:xfrm>
        <a:prstGeom prst="can">
          <a:avLst/>
        </a:prstGeom>
        <a:solidFill>
          <a:srgbClr val="19714D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2">
                  <a:lumMod val="20000"/>
                  <a:lumOff val="80000"/>
                </a:schemeClr>
              </a:solidFill>
              <a:latin typeface="Arial Narrow" pitchFamily="34" charset="0"/>
            </a:rPr>
            <a:t>MENYELESAIKAN  MASALAH BANYAK HAK MILIK  TERHADAP SESUATU HARTA YANG MENJADIKANNYA TIDAK EKONOMI KERANA KECIL</a:t>
          </a:r>
          <a:endParaRPr lang="en-US" sz="1200" kern="1200" dirty="0">
            <a:solidFill>
              <a:schemeClr val="accent2">
                <a:lumMod val="20000"/>
                <a:lumOff val="80000"/>
              </a:schemeClr>
            </a:solidFill>
            <a:latin typeface="Arial Narrow" pitchFamily="34" charset="0"/>
          </a:endParaRPr>
        </a:p>
      </dsp:txBody>
      <dsp:txXfrm>
        <a:off x="3433214" y="4552428"/>
        <a:ext cx="2231613" cy="849905"/>
      </dsp:txXfrm>
    </dsp:sp>
    <dsp:sp modelId="{53AC92D2-642B-4754-BB8E-D7220251F28B}">
      <dsp:nvSpPr>
        <dsp:cNvPr id="0" name=""/>
        <dsp:cNvSpPr/>
      </dsp:nvSpPr>
      <dsp:spPr>
        <a:xfrm>
          <a:off x="984932" y="3832181"/>
          <a:ext cx="2280455" cy="1208381"/>
        </a:xfrm>
        <a:prstGeom prst="can">
          <a:avLst/>
        </a:prstGeom>
        <a:solidFill>
          <a:srgbClr val="D2CD1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2"/>
              </a:solidFill>
              <a:latin typeface="Arial Narrow" pitchFamily="34" charset="0"/>
            </a:rPr>
            <a:t>MENYELESAIKAN  HARTA YANG TIDAK DIMAJUKAN DISEBABKAN HAK AUTONOMI TELAH DIBERIKAN</a:t>
          </a:r>
          <a:endParaRPr lang="en-US" sz="1200" b="1" kern="1200" dirty="0">
            <a:solidFill>
              <a:schemeClr val="accent2"/>
            </a:solidFill>
            <a:latin typeface="Arial Narrow" pitchFamily="34" charset="0"/>
          </a:endParaRPr>
        </a:p>
      </dsp:txBody>
      <dsp:txXfrm>
        <a:off x="984932" y="4134276"/>
        <a:ext cx="2280455" cy="755238"/>
      </dsp:txXfrm>
    </dsp:sp>
    <dsp:sp modelId="{62AD1A76-32C1-4753-9F59-034268A5CF1F}">
      <dsp:nvSpPr>
        <dsp:cNvPr id="0" name=""/>
        <dsp:cNvSpPr/>
      </dsp:nvSpPr>
      <dsp:spPr>
        <a:xfrm>
          <a:off x="265134" y="2160240"/>
          <a:ext cx="2206128" cy="1226497"/>
        </a:xfrm>
        <a:prstGeom prst="can">
          <a:avLst/>
        </a:prstGeom>
        <a:solidFill>
          <a:srgbClr val="D0D36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rPr>
            <a:t>MELAHIRKAN MANFAAT YANG BERPANJANGAN KEPADA PENGHUNI AKHIRAT  (SI MATI) &amp; PENGHUNI DUNIA (SI  WARIS)</a:t>
          </a:r>
          <a:endParaRPr lang="en-US" sz="1200" b="1" kern="1200" dirty="0">
            <a:solidFill>
              <a:schemeClr val="accent2">
                <a:lumMod val="75000"/>
              </a:schemeClr>
            </a:solidFill>
            <a:latin typeface="Arial Narrow" pitchFamily="34" charset="0"/>
          </a:endParaRPr>
        </a:p>
      </dsp:txBody>
      <dsp:txXfrm>
        <a:off x="265134" y="2466864"/>
        <a:ext cx="2206128" cy="766561"/>
      </dsp:txXfrm>
    </dsp:sp>
    <dsp:sp modelId="{008279AB-AEBA-49C0-867E-65D58C40C6DB}">
      <dsp:nvSpPr>
        <dsp:cNvPr id="0" name=""/>
        <dsp:cNvSpPr/>
      </dsp:nvSpPr>
      <dsp:spPr>
        <a:xfrm>
          <a:off x="1138900" y="379472"/>
          <a:ext cx="2162858" cy="1345009"/>
        </a:xfrm>
        <a:prstGeom prst="can">
          <a:avLst/>
        </a:prstGeom>
        <a:solidFill>
          <a:srgbClr val="A8BC7C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rPr>
            <a:t>MEWUJUDKAN KEINTIMAN HUBUNGAN SILATURAHIM DALAM SATU KELUARGA BESAR  PADA JANGKA PANJANG MELALUI HUBUNGAN HARTA</a:t>
          </a:r>
          <a:endParaRPr lang="en-US" sz="1200" b="1" kern="1200" dirty="0">
            <a:solidFill>
              <a:schemeClr val="accent2">
                <a:lumMod val="50000"/>
              </a:schemeClr>
            </a:solidFill>
            <a:latin typeface="Arial Narrow" pitchFamily="34" charset="0"/>
          </a:endParaRPr>
        </a:p>
      </dsp:txBody>
      <dsp:txXfrm>
        <a:off x="1138900" y="715724"/>
        <a:ext cx="2162858" cy="8406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E7597-374D-4CB1-916C-8A3159CFD1FB}">
      <dsp:nvSpPr>
        <dsp:cNvPr id="0" name=""/>
        <dsp:cNvSpPr/>
      </dsp:nvSpPr>
      <dsp:spPr>
        <a:xfrm rot="16200000">
          <a:off x="-1014187" y="1160800"/>
          <a:ext cx="4846638" cy="2525036"/>
        </a:xfrm>
        <a:prstGeom prst="flowChartManualOperation">
          <a:avLst/>
        </a:prstGeom>
        <a:solidFill>
          <a:schemeClr val="accent4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2">
                  <a:lumMod val="10000"/>
                </a:schemeClr>
              </a:solidFill>
            </a:rPr>
            <a:t>PENUBUHAN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chemeClr val="tx2">
                  <a:lumMod val="10000"/>
                </a:schemeClr>
              </a:solidFill>
            </a:rPr>
            <a:t>AL-MUSYARAKAH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tx1"/>
              </a:solidFill>
            </a:rPr>
            <a:t>Membolehkan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kewujudan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harta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tersebut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berkekalan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kepada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para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waris</a:t>
          </a:r>
          <a:r>
            <a:rPr lang="en-US" sz="1400" kern="1200" dirty="0" smtClean="0">
              <a:solidFill>
                <a:schemeClr val="tx1"/>
              </a:solidFill>
            </a:rPr>
            <a:t> yang </a:t>
          </a:r>
          <a:r>
            <a:rPr lang="en-US" sz="1400" kern="1200" dirty="0" err="1" smtClean="0">
              <a:solidFill>
                <a:schemeClr val="tx1"/>
              </a:solidFill>
            </a:rPr>
            <a:t>akan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datang</a:t>
          </a:r>
          <a:r>
            <a:rPr lang="en-US" sz="1400" kern="1200" dirty="0" smtClean="0">
              <a:solidFill>
                <a:schemeClr val="tx1"/>
              </a:solidFill>
            </a:rPr>
            <a:t>.</a:t>
          </a:r>
          <a:endParaRPr lang="en-US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tx1"/>
              </a:solidFill>
            </a:rPr>
            <a:t>Mewujudkan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entiti</a:t>
          </a:r>
          <a:r>
            <a:rPr lang="en-US" sz="1400" kern="1200" dirty="0" smtClean="0">
              <a:solidFill>
                <a:schemeClr val="tx1"/>
              </a:solidFill>
            </a:rPr>
            <a:t> yang </a:t>
          </a:r>
          <a:r>
            <a:rPr lang="en-US" sz="1400" kern="1200" dirty="0" err="1" smtClean="0">
              <a:solidFill>
                <a:schemeClr val="tx1"/>
              </a:solidFill>
            </a:rPr>
            <a:t>berkekalan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dalam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menguasai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harta-harta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tersebut</a:t>
          </a:r>
          <a:r>
            <a:rPr lang="en-US" sz="1400" kern="1200" dirty="0" smtClean="0">
              <a:solidFill>
                <a:schemeClr val="tx1"/>
              </a:solidFill>
            </a:rPr>
            <a:t>.</a:t>
          </a:r>
          <a:endParaRPr lang="en-US" sz="1400" kern="1200" dirty="0">
            <a:solidFill>
              <a:schemeClr val="tx1"/>
            </a:solidFill>
          </a:endParaRPr>
        </a:p>
      </dsp:txBody>
      <dsp:txXfrm rot="5400000">
        <a:off x="146614" y="969327"/>
        <a:ext cx="2525036" cy="2907982"/>
      </dsp:txXfrm>
    </dsp:sp>
    <dsp:sp modelId="{2647B644-3AFF-4E41-9DE0-370F7159D635}">
      <dsp:nvSpPr>
        <dsp:cNvPr id="0" name=""/>
        <dsp:cNvSpPr/>
      </dsp:nvSpPr>
      <dsp:spPr>
        <a:xfrm rot="16200000">
          <a:off x="1792390" y="1121267"/>
          <a:ext cx="4846638" cy="2604102"/>
        </a:xfrm>
        <a:prstGeom prst="flowChartManualOperation">
          <a:avLst/>
        </a:prstGeom>
        <a:solidFill>
          <a:schemeClr val="accent4">
            <a:lumMod val="40000"/>
            <a:lumOff val="6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accent6">
                  <a:lumMod val="50000"/>
                </a:schemeClr>
              </a:solidFill>
            </a:rPr>
            <a:t>GARIS PANDUAN TADBIR URUSNYA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</a:rPr>
            <a:t>Agar </a:t>
          </a:r>
          <a:r>
            <a:rPr lang="en-US" sz="1400" kern="1200" dirty="0" err="1" smtClean="0">
              <a:solidFill>
                <a:schemeClr val="tx1"/>
              </a:solidFill>
            </a:rPr>
            <a:t>pentadbirannya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sejajar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dengan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kehendak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syarak</a:t>
          </a:r>
          <a:endParaRPr lang="en-US" sz="1400" kern="1200" dirty="0">
            <a:solidFill>
              <a:schemeClr val="tx1"/>
            </a:solidFill>
          </a:endParaRPr>
        </a:p>
      </dsp:txBody>
      <dsp:txXfrm rot="5400000">
        <a:off x="2913658" y="969327"/>
        <a:ext cx="2604102" cy="2907982"/>
      </dsp:txXfrm>
    </dsp:sp>
    <dsp:sp modelId="{DA39F5E6-0170-4781-861D-B020F4B91E28}">
      <dsp:nvSpPr>
        <dsp:cNvPr id="0" name=""/>
        <dsp:cNvSpPr/>
      </dsp:nvSpPr>
      <dsp:spPr>
        <a:xfrm rot="16200000">
          <a:off x="4617111" y="1183160"/>
          <a:ext cx="4846638" cy="2480316"/>
        </a:xfrm>
        <a:prstGeom prst="flowChartManualOperation">
          <a:avLst/>
        </a:prstGeom>
        <a:solidFill>
          <a:schemeClr val="accent2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9311B"/>
              </a:solidFill>
            </a:rPr>
            <a:t>KESAHAN PENDAFTARAN PENUBUHANNYA DARI SEGI PERUNDANGAN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tx1"/>
              </a:solidFill>
            </a:rPr>
            <a:t>Kewujudan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tidak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bersalahan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dengan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peraturan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perundangan</a:t>
          </a:r>
          <a:endParaRPr lang="en-US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tx1"/>
              </a:solidFill>
            </a:rPr>
            <a:t>Pertimbangan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keunikan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ciri-ciri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gabungan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ekonomi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dan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kekeluargaan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endParaRPr lang="en-US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chemeClr val="tx1"/>
              </a:solidFill>
            </a:rPr>
            <a:t>Pengaplikasian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konsep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muamalat</a:t>
          </a:r>
          <a:r>
            <a:rPr lang="en-US" sz="1400" kern="1200" dirty="0" smtClean="0">
              <a:solidFill>
                <a:schemeClr val="tx1"/>
              </a:solidFill>
            </a:rPr>
            <a:t> Islam </a:t>
          </a:r>
          <a:r>
            <a:rPr lang="en-US" sz="1400" kern="1200" dirty="0" err="1" smtClean="0">
              <a:solidFill>
                <a:schemeClr val="tx1"/>
              </a:solidFill>
            </a:rPr>
            <a:t>dalam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realiti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err="1" smtClean="0">
              <a:solidFill>
                <a:schemeClr val="tx1"/>
              </a:solidFill>
            </a:rPr>
            <a:t>semasa</a:t>
          </a:r>
          <a:endParaRPr lang="en-US" sz="1400" kern="1200" dirty="0">
            <a:solidFill>
              <a:schemeClr val="tx1"/>
            </a:solidFill>
          </a:endParaRPr>
        </a:p>
      </dsp:txBody>
      <dsp:txXfrm rot="5400000">
        <a:off x="5800272" y="969327"/>
        <a:ext cx="2480316" cy="290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E01A4B-3E8C-42DE-A796-324F98AC47B7}" type="datetimeFigureOut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A97A127-2B80-4532-BA2A-BA61804F8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5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30C871-CA87-4DC8-A95C-5E12A40A8C7D}" type="datetimeFigureOut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86C6F6-181D-414A-8C81-8447EF676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79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86C6F6-181D-414A-8C81-8447EF6762A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7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85EAF8-D671-4B5C-84B0-78F4037BD44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A87A4BD-5E13-44FD-A72A-FF65A58465F9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F109606-EF70-4F7A-B713-6614CDD952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BCCC94-A058-4595-8D07-8CB084B3F05A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BB945C-DA09-43E4-9489-A7760D60FB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06B01990-73FB-437C-A608-E554863427A1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9DAE444-9118-461E-BB6A-DA29715A64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9E52ECC-9CD7-4CF0-95BB-7A131088C7D3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57EF32-FE3F-40CD-9F7D-A8074C99FC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4E4AC59-D479-4428-B761-5A2EBD0E29DC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019E181D-7547-4588-9C1B-087AA0F53C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9064F6-7064-4E85-9E24-AC584D889893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3DA6B4-2188-4B26-AE3B-D4D8193A34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6E2514F-CF80-450A-A896-E4FF9A8EF613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19E02F5-8C61-43EC-B2A5-247B04FB39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4E0FCD-40F9-4BC7-9367-A4E5DB9F37CE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A9174F-D3E2-493D-8E59-B0216E2F75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B5D5459-687F-4055-9CCA-F2EB4E5A92C5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D344CE-8E14-4F01-85B6-EB9CF31D8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17DEDEC-0405-4D66-9D92-4C3ECB9B54D6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CD8176-DFDB-4580-B8DD-09815C3484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8C133E-07DF-4C55-927F-601B14BDC8C2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7B1CE6-4C83-4108-9CCD-B2AEA4FEEB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9B0A247-0E72-4F75-AADB-AA1B9AB56466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451D508-D086-48E2-93A2-E64DC4FC26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png"/><Relationship Id="rId4" Type="http://schemas.openxmlformats.org/officeDocument/2006/relationships/oleObject" Target="../embeddings/Microsoft_Excel_Chart1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3299122"/>
            <a:ext cx="6400800" cy="2362126"/>
          </a:xfrm>
          <a:extLst/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  <a:t>Seminar </a:t>
            </a:r>
            <a:r>
              <a:rPr lang="en-US" sz="4400" dirty="0" err="1" smtClean="0">
                <a:solidFill>
                  <a:schemeClr val="tx1"/>
                </a:solidFill>
                <a:latin typeface="Algerian" pitchFamily="82" charset="0"/>
              </a:rPr>
              <a:t>hibah</a:t>
            </a:r>
            <a: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  <a:t> 2015 </a:t>
            </a:r>
            <a:r>
              <a:rPr lang="en-US" sz="4400" dirty="0" err="1" smtClean="0">
                <a:solidFill>
                  <a:schemeClr val="tx1"/>
                </a:solidFill>
                <a:latin typeface="Algerian" pitchFamily="82" charset="0"/>
              </a:rPr>
              <a:t>peringkat</a:t>
            </a:r>
            <a: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lgerian" pitchFamily="82" charset="0"/>
              </a:rPr>
              <a:t>kebangsaan</a:t>
            </a:r>
            <a: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Algerian" pitchFamily="82" charset="0"/>
              </a:rPr>
            </a:br>
            <a:r>
              <a:rPr lang="en-US" sz="3100" i="1" dirty="0" smtClean="0">
                <a:solidFill>
                  <a:schemeClr val="tx1"/>
                </a:solidFill>
                <a:latin typeface="Algerian" pitchFamily="82" charset="0"/>
              </a:rPr>
              <a:t>19 -20 </a:t>
            </a:r>
            <a:r>
              <a:rPr lang="en-US" sz="3100" i="1" dirty="0" err="1" smtClean="0">
                <a:solidFill>
                  <a:schemeClr val="tx1"/>
                </a:solidFill>
                <a:latin typeface="Algerian" pitchFamily="82" charset="0"/>
              </a:rPr>
              <a:t>H</a:t>
            </a:r>
            <a:r>
              <a:rPr sz="3100" i="1" dirty="0" err="1" smtClean="0">
                <a:solidFill>
                  <a:schemeClr val="tx1"/>
                </a:solidFill>
                <a:latin typeface="Algerian" pitchFamily="82" charset="0"/>
              </a:rPr>
              <a:t>b</a:t>
            </a:r>
            <a:r>
              <a:rPr sz="3100" i="1" dirty="0" smtClean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sz="3100" i="1" dirty="0" err="1" smtClean="0">
                <a:solidFill>
                  <a:schemeClr val="tx1"/>
                </a:solidFill>
                <a:latin typeface="Algerian" pitchFamily="82" charset="0"/>
              </a:rPr>
              <a:t>m</a:t>
            </a:r>
            <a:r>
              <a:rPr lang="en-US" sz="3100" i="1" dirty="0" err="1" smtClean="0">
                <a:solidFill>
                  <a:schemeClr val="tx1"/>
                </a:solidFill>
                <a:latin typeface="Algerian" pitchFamily="82" charset="0"/>
              </a:rPr>
              <a:t>ei</a:t>
            </a:r>
            <a:r>
              <a:rPr lang="en-US" sz="3100" i="1" dirty="0" smtClean="0">
                <a:solidFill>
                  <a:schemeClr val="tx1"/>
                </a:solidFill>
                <a:latin typeface="Algerian" pitchFamily="82" charset="0"/>
              </a:rPr>
              <a:t> 2</a:t>
            </a:r>
            <a:r>
              <a:rPr sz="3100" i="1" dirty="0" smtClean="0">
                <a:solidFill>
                  <a:schemeClr val="tx1"/>
                </a:solidFill>
                <a:latin typeface="Algerian" pitchFamily="82" charset="0"/>
              </a:rPr>
              <a:t>01</a:t>
            </a:r>
            <a:r>
              <a:rPr lang="en-US" sz="3100" i="1" dirty="0" smtClean="0">
                <a:solidFill>
                  <a:schemeClr val="tx1"/>
                </a:solidFill>
                <a:latin typeface="Algerian" pitchFamily="82" charset="0"/>
              </a:rPr>
              <a:t>5</a:t>
            </a:r>
            <a:r>
              <a:rPr sz="3100" i="1" dirty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sz="3100" i="1" dirty="0">
                <a:solidFill>
                  <a:schemeClr val="tx1"/>
                </a:solidFill>
                <a:latin typeface="Algerian" pitchFamily="82" charset="0"/>
              </a:rPr>
            </a:br>
            <a:r>
              <a:rPr sz="3100" dirty="0" err="1" smtClean="0">
                <a:solidFill>
                  <a:schemeClr val="tx1"/>
                </a:solidFill>
                <a:latin typeface="Algerian" pitchFamily="82" charset="0"/>
              </a:rPr>
              <a:t>Selasa</a:t>
            </a:r>
            <a:r>
              <a:rPr lang="en-US" sz="3100" dirty="0" smtClean="0">
                <a:solidFill>
                  <a:schemeClr val="tx1"/>
                </a:solidFill>
                <a:latin typeface="Algerian" pitchFamily="82" charset="0"/>
              </a:rPr>
              <a:t> / </a:t>
            </a:r>
            <a:r>
              <a:rPr lang="en-US" sz="3100" dirty="0" err="1" smtClean="0">
                <a:solidFill>
                  <a:schemeClr val="tx1"/>
                </a:solidFill>
                <a:latin typeface="Algerian" pitchFamily="82" charset="0"/>
              </a:rPr>
              <a:t>rabu</a:t>
            </a:r>
            <a:r>
              <a:rPr sz="3100" dirty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sz="3100" dirty="0">
                <a:solidFill>
                  <a:schemeClr val="tx1"/>
                </a:solidFill>
                <a:latin typeface="Algerian" pitchFamily="82" charset="0"/>
              </a:rPr>
            </a:br>
            <a:r>
              <a:rPr lang="en-US" sz="3100" dirty="0" err="1" smtClean="0">
                <a:solidFill>
                  <a:schemeClr val="tx1"/>
                </a:solidFill>
                <a:latin typeface="Algerian" pitchFamily="82" charset="0"/>
              </a:rPr>
              <a:t>pusat</a:t>
            </a:r>
            <a:r>
              <a:rPr lang="en-US" sz="3100" dirty="0" smtClean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  <a:latin typeface="Algerian" pitchFamily="82" charset="0"/>
              </a:rPr>
              <a:t>islam</a:t>
            </a:r>
            <a:r>
              <a:rPr lang="en-US" sz="3100" dirty="0" smtClean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sz="3100" dirty="0" err="1" smtClean="0">
                <a:solidFill>
                  <a:schemeClr val="tx1"/>
                </a:solidFill>
                <a:latin typeface="Algerian" pitchFamily="82" charset="0"/>
              </a:rPr>
              <a:t>uum</a:t>
            </a:r>
            <a:r>
              <a:rPr lang="en-US" sz="3100" dirty="0" smtClean="0">
                <a:solidFill>
                  <a:schemeClr val="tx1"/>
                </a:solidFill>
                <a:latin typeface="Algerian" pitchFamily="82" charset="0"/>
              </a:rPr>
              <a:t/>
            </a:r>
            <a:br>
              <a:rPr lang="en-US" sz="3100" dirty="0" smtClean="0">
                <a:solidFill>
                  <a:schemeClr val="tx1"/>
                </a:solidFill>
                <a:latin typeface="Algerian" pitchFamily="82" charset="0"/>
              </a:rPr>
            </a:br>
            <a:endParaRPr sz="3100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en-US" dirty="0" err="1" smtClean="0">
                <a:latin typeface="Algerian" pitchFamily="82" charset="0"/>
              </a:rPr>
              <a:t>kesimpulan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faraid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dilestarikan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sesebuah</a:t>
            </a:r>
            <a:r>
              <a:rPr lang="en-US" dirty="0"/>
              <a:t> </a:t>
            </a:r>
            <a:r>
              <a:rPr lang="en-US" dirty="0" err="1"/>
              <a:t>keturunan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Kata-kata </a:t>
            </a:r>
            <a:r>
              <a:rPr lang="en-US" dirty="0" err="1"/>
              <a:t>hikmah</a:t>
            </a:r>
            <a:r>
              <a:rPr lang="en-US" dirty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 smtClean="0"/>
              <a:t>keberkatan</a:t>
            </a:r>
            <a:r>
              <a:rPr lang="en-US" dirty="0" smtClean="0"/>
              <a:t> : “</a:t>
            </a:r>
            <a:r>
              <a:rPr lang="en-US" dirty="0" err="1"/>
              <a:t>Rezeki</a:t>
            </a:r>
            <a:r>
              <a:rPr lang="en-US" dirty="0"/>
              <a:t> yang </a:t>
            </a:r>
            <a:r>
              <a:rPr lang="en-US" dirty="0" err="1"/>
              <a:t>berkat</a:t>
            </a:r>
            <a:r>
              <a:rPr lang="en-US" dirty="0"/>
              <a:t> </a:t>
            </a:r>
            <a:r>
              <a:rPr lang="en-US" dirty="0" err="1"/>
              <a:t>bermaksud</a:t>
            </a:r>
            <a:r>
              <a:rPr lang="en-US" dirty="0"/>
              <a:t> </a:t>
            </a:r>
            <a:r>
              <a:rPr lang="en-US" dirty="0" err="1"/>
              <a:t>sedikitnya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diagih-agihkan</a:t>
            </a:r>
            <a:r>
              <a:rPr lang="en-US" dirty="0"/>
              <a:t>, </a:t>
            </a:r>
            <a:r>
              <a:rPr lang="en-US" dirty="0" err="1"/>
              <a:t>manakala</a:t>
            </a:r>
            <a:r>
              <a:rPr lang="en-US" dirty="0"/>
              <a:t> </a:t>
            </a:r>
            <a:r>
              <a:rPr lang="en-US" dirty="0" err="1"/>
              <a:t>rezeki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berkat</a:t>
            </a:r>
            <a:r>
              <a:rPr lang="en-US" dirty="0"/>
              <a:t>, </a:t>
            </a:r>
            <a:r>
              <a:rPr lang="en-US" dirty="0" err="1"/>
              <a:t>sedikitnya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mencukupi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pula </a:t>
            </a:r>
            <a:r>
              <a:rPr lang="en-US" dirty="0" err="1"/>
              <a:t>puas</a:t>
            </a:r>
            <a:r>
              <a:rPr lang="en-US" dirty="0"/>
              <a:t>. </a:t>
            </a:r>
            <a:r>
              <a:rPr lang="en-US" dirty="0" err="1"/>
              <a:t>Rezeki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berkat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umpama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meminum</a:t>
            </a:r>
            <a:r>
              <a:rPr lang="en-US" dirty="0"/>
              <a:t> air </a:t>
            </a:r>
            <a:r>
              <a:rPr lang="en-US" dirty="0" err="1"/>
              <a:t>laut</a:t>
            </a:r>
            <a:r>
              <a:rPr lang="en-US" dirty="0"/>
              <a:t>,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diminum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haus</a:t>
            </a:r>
            <a:r>
              <a:rPr lang="en-US" dirty="0"/>
              <a:t>!”. </a:t>
            </a:r>
            <a:endParaRPr lang="en-US" dirty="0" smtClean="0"/>
          </a:p>
          <a:p>
            <a:r>
              <a:rPr lang="en-US" dirty="0" err="1" smtClean="0"/>
              <a:t>Kisah</a:t>
            </a:r>
            <a:r>
              <a:rPr lang="en-US" dirty="0" smtClean="0"/>
              <a:t> </a:t>
            </a:r>
            <a:r>
              <a:rPr lang="en-US" dirty="0" err="1" smtClean="0"/>
              <a:t>Belon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35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3299122"/>
            <a:ext cx="6400800" cy="2362126"/>
          </a:xfrm>
          <a:solidFill>
            <a:schemeClr val="tx1">
              <a:lumMod val="95000"/>
            </a:schemeClr>
          </a:solidFill>
          <a:extLst/>
        </p:spPr>
        <p:txBody>
          <a:bodyPr rtlCol="0"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The 8</a:t>
            </a:r>
            <a:r>
              <a:rPr lang="en-US" baseline="30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th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 workshop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antarabangsa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pembangunan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islam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 (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wapi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  <a:t> 8)</a:t>
            </a:r>
            <a:b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itchFamily="82" charset="0"/>
              </a:rPr>
            </a:b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/>
            </a:r>
            <a:b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</a:br>
            <a:r>
              <a:rPr lang="sv-SE" sz="3200" dirty="0" smtClean="0">
                <a:solidFill>
                  <a:srgbClr val="FFFF00"/>
                </a:solidFill>
                <a:latin typeface="Rockwell Extra Bold" pitchFamily="18" charset="0"/>
                <a:ea typeface="Dotum" pitchFamily="34" charset="-127"/>
                <a:cs typeface="Arabic Typesetting" pitchFamily="66" charset="-78"/>
              </a:rPr>
              <a:t>KELESTARIAN PENGURUSAN HARTA FARAID DALAM MENCARI AL-SA‘ADAH KEKELUARGAAN MUSLIM</a:t>
            </a:r>
            <a:endParaRPr lang="sv-SE" sz="3100" dirty="0">
              <a:solidFill>
                <a:srgbClr val="FFFF00"/>
              </a:solidFill>
              <a:latin typeface="Rockwell Extra Bold" pitchFamily="18" charset="0"/>
              <a:ea typeface="Dotum" pitchFamily="34" charset="-127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29589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289"/>
            <a:ext cx="8291264" cy="928464"/>
          </a:xfrm>
        </p:spPr>
        <p:txBody>
          <a:bodyPr/>
          <a:lstStyle/>
          <a:p>
            <a:pPr algn="ctr">
              <a:defRPr/>
            </a:pPr>
            <a:r>
              <a:rPr lang="en-US" sz="4400" dirty="0" err="1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pengenalan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539552" y="2564904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403350" y="1412875"/>
            <a:ext cx="6408738" cy="863600"/>
          </a:xfrm>
          <a:prstGeom prst="roundRect">
            <a:avLst/>
          </a:prstGeom>
          <a:blipFill>
            <a:blip r:embed="rId7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</a:rPr>
              <a:t>HARTA SEBAGAI FAKTOR PENYUMBANG 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</a:rPr>
              <a:t> KEBAHAGIAAN DI DUNIA DAN DI AKHIRAT</a:t>
            </a:r>
          </a:p>
        </p:txBody>
      </p:sp>
    </p:spTree>
    <p:extLst>
      <p:ext uri="{BB962C8B-B14F-4D97-AF65-F5344CB8AC3E}">
        <p14:creationId xmlns:p14="http://schemas.microsoft.com/office/powerpoint/2010/main" val="140920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19256" cy="57606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000" dirty="0" err="1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pengenalan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827088" y="620713"/>
            <a:ext cx="7848600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b="1" dirty="0"/>
              <a:t>KONSEP FALSAFAH ISLAM DALAM PEMILIKAN HARTA</a:t>
            </a:r>
          </a:p>
          <a:p>
            <a:pPr algn="ctr">
              <a:defRPr/>
            </a:pPr>
            <a:r>
              <a:rPr lang="en-US" sz="1400" dirty="0"/>
              <a:t>(MANNAN, M.A. 1986)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92275" y="1341438"/>
            <a:ext cx="6264275" cy="574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ms-MY" sz="2400" b="1" cap="small" dirty="0">
                <a:solidFill>
                  <a:schemeClr val="accent5">
                    <a:lumMod val="75000"/>
                  </a:schemeClr>
                </a:solidFill>
              </a:rPr>
              <a:t>Peraturan Asas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92275" y="1773238"/>
            <a:ext cx="6264275" cy="6477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ms-MY" b="1" dirty="0">
                <a:solidFill>
                  <a:srgbClr val="FFFF00"/>
                </a:solidFill>
              </a:rPr>
              <a:t>Allah menjadi pemilik mutlak segala sesuatu dan manusia hanyalah khalifahnya di muka bumi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9750" y="3068638"/>
            <a:ext cx="6264275" cy="4318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4FE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ms-MY" sz="1400" dirty="0"/>
              <a:t>1. Harta dimanfaatkan, Islam melarang pembekuan harta</a:t>
            </a:r>
            <a:endParaRPr lang="en-US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827088" y="3500438"/>
            <a:ext cx="6265862" cy="433387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4FE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  <a:defRPr/>
            </a:pPr>
            <a:r>
              <a:rPr lang="ms-MY" sz="1400" dirty="0"/>
              <a:t>2. Kewajipan berzakat terhadap harta pada kadar tertentu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16013" y="3933825"/>
            <a:ext cx="6264275" cy="4318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4FE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  <a:defRPr/>
            </a:pPr>
            <a:r>
              <a:rPr lang="en-US" sz="1400" dirty="0"/>
              <a:t>3. </a:t>
            </a:r>
            <a:r>
              <a:rPr lang="en-US" sz="1400" dirty="0" err="1"/>
              <a:t>Penggunaannya</a:t>
            </a:r>
            <a:r>
              <a:rPr lang="en-US" sz="1400" dirty="0"/>
              <a:t> </a:t>
            </a:r>
            <a:r>
              <a:rPr lang="en-US" sz="1400" dirty="0" err="1"/>
              <a:t>berfaedah</a:t>
            </a:r>
            <a:r>
              <a:rPr lang="en-US" sz="1400" dirty="0"/>
              <a:t> </a:t>
            </a:r>
            <a:r>
              <a:rPr lang="en-US" sz="1400" dirty="0" err="1"/>
              <a:t>mengikut</a:t>
            </a:r>
            <a:r>
              <a:rPr lang="en-US" sz="1400" dirty="0"/>
              <a:t> </a:t>
            </a:r>
            <a:r>
              <a:rPr lang="en-US" sz="1400" dirty="0" err="1"/>
              <a:t>syariah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1476375" y="4365625"/>
            <a:ext cx="6264275" cy="4318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4FE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4. </a:t>
            </a:r>
            <a:r>
              <a:rPr lang="en-US" sz="1400" dirty="0" err="1"/>
              <a:t>Penggunaannya</a:t>
            </a:r>
            <a:r>
              <a:rPr lang="en-US" sz="1400" dirty="0"/>
              <a:t> </a:t>
            </a:r>
            <a:r>
              <a:rPr lang="en-US" sz="1400" dirty="0" err="1"/>
              <a:t>tidak</a:t>
            </a:r>
            <a:r>
              <a:rPr lang="en-US" sz="1400" dirty="0"/>
              <a:t> </a:t>
            </a:r>
            <a:r>
              <a:rPr lang="en-US" sz="1400" dirty="0" err="1"/>
              <a:t>memudaratkan</a:t>
            </a:r>
            <a:r>
              <a:rPr lang="en-US" sz="1400" dirty="0"/>
              <a:t> </a:t>
            </a:r>
            <a:r>
              <a:rPr lang="en-US" sz="1400" dirty="0" err="1"/>
              <a:t>diri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endParaRPr lang="en-US" sz="1400" dirty="0"/>
          </a:p>
        </p:txBody>
      </p:sp>
      <p:sp>
        <p:nvSpPr>
          <p:cNvPr id="12" name="Rounded Rectangle 11"/>
          <p:cNvSpPr/>
          <p:nvPr/>
        </p:nvSpPr>
        <p:spPr>
          <a:xfrm>
            <a:off x="1835150" y="4797425"/>
            <a:ext cx="6265863" cy="4318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4FE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lnSpc>
                <a:spcPct val="90000"/>
              </a:lnSpc>
              <a:defRPr/>
            </a:pPr>
            <a:r>
              <a:rPr lang="en-US" sz="1400" dirty="0"/>
              <a:t>5. </a:t>
            </a:r>
            <a:r>
              <a:rPr lang="en-US" sz="1400" dirty="0" err="1"/>
              <a:t>Pemilikannya</a:t>
            </a:r>
            <a:r>
              <a:rPr lang="en-US" sz="1400" dirty="0"/>
              <a:t> </a:t>
            </a:r>
            <a:r>
              <a:rPr lang="en-US" sz="1400" dirty="0" err="1"/>
              <a:t>sah</a:t>
            </a:r>
            <a:r>
              <a:rPr lang="en-US" sz="1400" dirty="0"/>
              <a:t> di </a:t>
            </a:r>
            <a:r>
              <a:rPr lang="en-US" sz="1400" dirty="0" err="1"/>
              <a:t>sisi</a:t>
            </a:r>
            <a:r>
              <a:rPr lang="en-US" sz="1400" dirty="0"/>
              <a:t> </a:t>
            </a:r>
            <a:r>
              <a:rPr lang="en-US" sz="1400" dirty="0" err="1"/>
              <a:t>undang-undang</a:t>
            </a:r>
            <a:r>
              <a:rPr lang="en-US" sz="1400" dirty="0"/>
              <a:t> </a:t>
            </a:r>
            <a:r>
              <a:rPr lang="en-US" sz="1400" dirty="0" err="1"/>
              <a:t>negara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syarak</a:t>
            </a:r>
            <a:endParaRPr lang="en-U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539750" y="2636838"/>
            <a:ext cx="6264275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ms-MY" sz="2000" b="1" cap="small" dirty="0">
                <a:solidFill>
                  <a:schemeClr val="accent5">
                    <a:lumMod val="75000"/>
                  </a:schemeClr>
                </a:solidFill>
              </a:rPr>
              <a:t>Peraturan Khusus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92275" y="6092825"/>
            <a:ext cx="7200900" cy="765175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8.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Ianya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memberi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kebajikan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melalui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amalan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hukum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faraid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kepada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hidup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411413" y="5661025"/>
            <a:ext cx="6264275" cy="4318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4FE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7. </a:t>
            </a:r>
            <a:r>
              <a:rPr lang="en-US" sz="1400" dirty="0" err="1"/>
              <a:t>Manfaat</a:t>
            </a:r>
            <a:r>
              <a:rPr lang="en-US" sz="1400" dirty="0"/>
              <a:t> </a:t>
            </a:r>
            <a:r>
              <a:rPr lang="en-US" sz="1400" dirty="0" err="1"/>
              <a:t>didapati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pemilik</a:t>
            </a:r>
            <a:r>
              <a:rPr lang="en-US" sz="1400" dirty="0"/>
              <a:t> </a:t>
            </a:r>
            <a:r>
              <a:rPr lang="en-US" sz="1400" dirty="0" err="1"/>
              <a:t>harta</a:t>
            </a:r>
            <a:r>
              <a:rPr lang="en-US" sz="1400" dirty="0"/>
              <a:t> </a:t>
            </a:r>
            <a:r>
              <a:rPr lang="en-US" sz="1400" dirty="0" err="1"/>
              <a:t>hasil</a:t>
            </a:r>
            <a:r>
              <a:rPr lang="en-US" sz="1400" dirty="0"/>
              <a:t> </a:t>
            </a:r>
            <a:r>
              <a:rPr lang="en-US" sz="1400" dirty="0" err="1"/>
              <a:t>penggunaannya</a:t>
            </a:r>
            <a:endParaRPr lang="en-US" sz="1400" dirty="0"/>
          </a:p>
        </p:txBody>
      </p:sp>
      <p:sp>
        <p:nvSpPr>
          <p:cNvPr id="16" name="Rounded Rectangle 15"/>
          <p:cNvSpPr/>
          <p:nvPr/>
        </p:nvSpPr>
        <p:spPr>
          <a:xfrm>
            <a:off x="2124075" y="5229225"/>
            <a:ext cx="6264275" cy="4318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4FE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6. </a:t>
            </a:r>
            <a:r>
              <a:rPr lang="en-US" sz="1400" dirty="0" err="1"/>
              <a:t>Penggunaannya</a:t>
            </a:r>
            <a:r>
              <a:rPr lang="en-US" sz="1400" dirty="0"/>
              <a:t> </a:t>
            </a:r>
            <a:r>
              <a:rPr lang="en-US" sz="1400" dirty="0" err="1"/>
              <a:t>seimbang</a:t>
            </a:r>
            <a:r>
              <a:rPr lang="en-US" sz="1400" dirty="0"/>
              <a:t> </a:t>
            </a:r>
            <a:r>
              <a:rPr lang="en-US" sz="1400" dirty="0" err="1"/>
              <a:t>tidak</a:t>
            </a:r>
            <a:r>
              <a:rPr lang="en-US" sz="1400" dirty="0"/>
              <a:t> </a:t>
            </a:r>
            <a:r>
              <a:rPr lang="en-US" sz="1400" dirty="0" err="1"/>
              <a:t>terlalu</a:t>
            </a:r>
            <a:r>
              <a:rPr lang="en-US" sz="1400" dirty="0"/>
              <a:t> </a:t>
            </a:r>
            <a:r>
              <a:rPr lang="en-US" sz="1400" dirty="0" err="1"/>
              <a:t>boros</a:t>
            </a:r>
            <a:r>
              <a:rPr lang="en-US" sz="1400" dirty="0"/>
              <a:t>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bakhil</a:t>
            </a:r>
            <a:endParaRPr lang="en-US" sz="1400" dirty="0"/>
          </a:p>
        </p:txBody>
      </p:sp>
      <p:sp>
        <p:nvSpPr>
          <p:cNvPr id="17" name="Explosion 1 16"/>
          <p:cNvSpPr/>
          <p:nvPr/>
        </p:nvSpPr>
        <p:spPr>
          <a:xfrm>
            <a:off x="107950" y="5445125"/>
            <a:ext cx="1871663" cy="1296988"/>
          </a:xfrm>
          <a:prstGeom prst="irregularSeal1">
            <a:avLst/>
          </a:prstGeom>
          <a:blipFill>
            <a:blip r:embed="rId5"/>
            <a:tile tx="0" ty="0" sx="100000" sy="100000" flip="none" algn="tl"/>
          </a:blipFill>
          <a:ln>
            <a:solidFill>
              <a:srgbClr val="E4E1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tx1"/>
                </a:solidFill>
              </a:rPr>
              <a:t>Fokus</a:t>
            </a:r>
            <a:r>
              <a:rPr lang="en-US" b="1" dirty="0">
                <a:solidFill>
                  <a:schemeClr val="tx1"/>
                </a:solidFill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390935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93610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Konsep</a:t>
            </a:r>
            <a:r>
              <a:rPr lang="en-US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400" i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al-</a:t>
            </a:r>
            <a:r>
              <a:rPr lang="en-US" sz="4400" i="1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sa‘adah</a:t>
            </a:r>
            <a:r>
              <a:rPr lang="en-US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dalam</a:t>
            </a:r>
            <a:r>
              <a:rPr lang="en-US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islam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323850" y="981075"/>
            <a:ext cx="3240088" cy="1368425"/>
          </a:xfrm>
          <a:prstGeom prst="wedgeRectCallout">
            <a:avLst>
              <a:gd name="adj1" fmla="val -1065"/>
              <a:gd name="adj2" fmla="val 8558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Allah </a:t>
            </a:r>
            <a:r>
              <a:rPr lang="en-US" sz="1400" dirty="0" err="1"/>
              <a:t>merahmati</a:t>
            </a:r>
            <a:r>
              <a:rPr lang="en-US" sz="1400" dirty="0"/>
              <a:t> </a:t>
            </a:r>
            <a:r>
              <a:rPr lang="en-US" sz="1400" dirty="0" err="1"/>
              <a:t>kepada</a:t>
            </a:r>
            <a:r>
              <a:rPr lang="en-US" sz="1400" dirty="0"/>
              <a:t> </a:t>
            </a:r>
            <a:r>
              <a:rPr lang="en-US" sz="1400" dirty="0" err="1"/>
              <a:t>sesiapa</a:t>
            </a:r>
            <a:r>
              <a:rPr lang="en-US" sz="1400" dirty="0"/>
              <a:t>, </a:t>
            </a:r>
            <a:r>
              <a:rPr lang="en-US" sz="1400" dirty="0" err="1"/>
              <a:t>apa</a:t>
            </a:r>
            <a:r>
              <a:rPr lang="en-US" sz="1400" dirty="0"/>
              <a:t> yang </a:t>
            </a:r>
            <a:r>
              <a:rPr lang="en-US" sz="1400" dirty="0" err="1"/>
              <a:t>dikehendakinya</a:t>
            </a:r>
            <a:r>
              <a:rPr lang="en-US" sz="1400" dirty="0"/>
              <a:t> </a:t>
            </a:r>
            <a:r>
              <a:rPr lang="en-US" sz="1400" dirty="0" err="1"/>
              <a:t>mengenai</a:t>
            </a:r>
            <a:r>
              <a:rPr lang="en-US" sz="1400" dirty="0"/>
              <a:t> </a:t>
            </a:r>
            <a:r>
              <a:rPr lang="en-US" sz="1400" dirty="0" err="1"/>
              <a:t>sesuatu</a:t>
            </a:r>
            <a:r>
              <a:rPr lang="en-US" sz="1400" dirty="0"/>
              <a:t> yang </a:t>
            </a:r>
            <a:r>
              <a:rPr lang="en-US" sz="1400" dirty="0" err="1"/>
              <a:t>dihajatiya</a:t>
            </a:r>
            <a:r>
              <a:rPr lang="en-US" sz="1400" dirty="0"/>
              <a:t> </a:t>
            </a:r>
            <a:r>
              <a:rPr lang="en-US" sz="1400" dirty="0" err="1"/>
              <a:t>itu</a:t>
            </a:r>
            <a:r>
              <a:rPr lang="en-US" sz="1400" dirty="0"/>
              <a:t>;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sebab</a:t>
            </a:r>
            <a:r>
              <a:rPr lang="en-US" sz="1400" dirty="0"/>
              <a:t> </a:t>
            </a:r>
            <a:r>
              <a:rPr lang="en-US" sz="1400" dirty="0" err="1"/>
              <a:t>itu</a:t>
            </a:r>
            <a:r>
              <a:rPr lang="en-US" sz="1400" dirty="0"/>
              <a:t>, </a:t>
            </a:r>
            <a:r>
              <a:rPr lang="en-US" sz="1400" dirty="0" err="1"/>
              <a:t>berbahagialahnya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bantuan</a:t>
            </a:r>
            <a:r>
              <a:rPr lang="en-US" sz="1400" dirty="0"/>
              <a:t> </a:t>
            </a:r>
            <a:r>
              <a:rPr lang="en-US" sz="1400" dirty="0" err="1"/>
              <a:t>tersebut</a:t>
            </a:r>
            <a:r>
              <a:rPr lang="en-US" sz="1400" dirty="0"/>
              <a:t> 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3924300" y="4508500"/>
            <a:ext cx="3743325" cy="1152525"/>
          </a:xfrm>
          <a:prstGeom prst="wedgeEllipseCallout">
            <a:avLst>
              <a:gd name="adj1" fmla="val -21151"/>
              <a:gd name="adj2" fmla="val 69715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“</a:t>
            </a:r>
            <a:r>
              <a:rPr lang="en-US" sz="1200" dirty="0" err="1"/>
              <a:t>Perasaan</a:t>
            </a:r>
            <a:r>
              <a:rPr lang="en-US" sz="1200" dirty="0"/>
              <a:t> </a:t>
            </a:r>
            <a:r>
              <a:rPr lang="en-US" sz="1200" dirty="0" err="1"/>
              <a:t>aman</a:t>
            </a:r>
            <a:r>
              <a:rPr lang="en-US" sz="1200" dirty="0"/>
              <a:t>, </a:t>
            </a:r>
            <a:r>
              <a:rPr lang="en-US" sz="1200" dirty="0" err="1"/>
              <a:t>damai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gembira</a:t>
            </a:r>
            <a:r>
              <a:rPr lang="en-US" sz="1200" dirty="0"/>
              <a:t> yang </a:t>
            </a:r>
            <a:r>
              <a:rPr lang="en-US" sz="1200" dirty="0" err="1"/>
              <a:t>membawa</a:t>
            </a:r>
            <a:r>
              <a:rPr lang="en-US" sz="1200" dirty="0"/>
              <a:t> </a:t>
            </a:r>
            <a:r>
              <a:rPr lang="en-US" sz="1200" dirty="0" err="1"/>
              <a:t>kepada</a:t>
            </a:r>
            <a:r>
              <a:rPr lang="en-US" sz="1200" dirty="0"/>
              <a:t> </a:t>
            </a:r>
            <a:r>
              <a:rPr lang="en-US" sz="1200" dirty="0" err="1"/>
              <a:t>kesenangan</a:t>
            </a:r>
            <a:r>
              <a:rPr lang="en-US" sz="1200" dirty="0"/>
              <a:t> </a:t>
            </a:r>
            <a:r>
              <a:rPr lang="en-US" sz="1200" dirty="0" err="1"/>
              <a:t>hidup</a:t>
            </a:r>
            <a:r>
              <a:rPr lang="en-US" sz="1200" dirty="0"/>
              <a:t>, </a:t>
            </a:r>
            <a:r>
              <a:rPr lang="en-US" sz="1200" dirty="0" err="1"/>
              <a:t>kemujuran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keberuntungan</a:t>
            </a:r>
            <a:r>
              <a:rPr lang="en-US" sz="1200" dirty="0"/>
              <a:t> “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323850" y="4221163"/>
            <a:ext cx="2303463" cy="1295400"/>
          </a:xfrm>
          <a:prstGeom prst="wedgeRoundRectCallout">
            <a:avLst>
              <a:gd name="adj1" fmla="val -11132"/>
              <a:gd name="adj2" fmla="val 70746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</a:t>
            </a:r>
            <a:r>
              <a:rPr lang="en-US" sz="1400" dirty="0"/>
              <a:t>“Dan </a:t>
            </a:r>
            <a:r>
              <a:rPr lang="en-US" sz="1400" dirty="0" err="1"/>
              <a:t>adapun</a:t>
            </a:r>
            <a:r>
              <a:rPr lang="en-US" sz="1400" dirty="0"/>
              <a:t> orang-orang yang </a:t>
            </a:r>
            <a:r>
              <a:rPr lang="en-US" sz="1400" dirty="0" err="1"/>
              <a:t>berbahagia</a:t>
            </a:r>
            <a:r>
              <a:rPr lang="en-US" sz="1400" dirty="0"/>
              <a:t>, </a:t>
            </a:r>
            <a:r>
              <a:rPr lang="en-US" sz="1400" dirty="0" err="1"/>
              <a:t>maka</a:t>
            </a:r>
            <a:r>
              <a:rPr lang="en-US" sz="1400" dirty="0"/>
              <a:t> </a:t>
            </a:r>
            <a:r>
              <a:rPr lang="en-US" sz="1400" dirty="0" err="1"/>
              <a:t>mereka</a:t>
            </a:r>
            <a:r>
              <a:rPr lang="en-US" sz="1400" dirty="0"/>
              <a:t> </a:t>
            </a:r>
            <a:r>
              <a:rPr lang="en-US" sz="1400" dirty="0" err="1"/>
              <a:t>kekal</a:t>
            </a:r>
            <a:r>
              <a:rPr lang="en-US" sz="1400" dirty="0"/>
              <a:t> di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syurga</a:t>
            </a:r>
            <a:r>
              <a:rPr lang="en-US" sz="1400" dirty="0"/>
              <a:t>……”</a:t>
            </a:r>
          </a:p>
        </p:txBody>
      </p:sp>
      <p:sp>
        <p:nvSpPr>
          <p:cNvPr id="7" name="Smiley Face 6"/>
          <p:cNvSpPr/>
          <p:nvPr/>
        </p:nvSpPr>
        <p:spPr>
          <a:xfrm>
            <a:off x="1116013" y="2940050"/>
            <a:ext cx="2232025" cy="993775"/>
          </a:xfrm>
          <a:prstGeom prst="smileyFac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LISAN AL-ARABI</a:t>
            </a:r>
          </a:p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(</a:t>
            </a:r>
            <a:r>
              <a:rPr lang="en-US" sz="1200" b="1" dirty="0" err="1">
                <a:solidFill>
                  <a:schemeClr val="bg1"/>
                </a:solidFill>
              </a:rPr>
              <a:t>Ibn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b="1" dirty="0" err="1">
                <a:solidFill>
                  <a:schemeClr val="bg1"/>
                </a:solidFill>
              </a:rPr>
              <a:t>Manzur</a:t>
            </a:r>
            <a:r>
              <a:rPr lang="en-US" sz="1200" b="1" dirty="0">
                <a:solidFill>
                  <a:schemeClr val="bg1"/>
                </a:solidFill>
              </a:rPr>
              <a:t>, 1956)</a:t>
            </a:r>
          </a:p>
        </p:txBody>
      </p:sp>
      <p:sp>
        <p:nvSpPr>
          <p:cNvPr id="8" name="Pentagon 7"/>
          <p:cNvSpPr/>
          <p:nvPr/>
        </p:nvSpPr>
        <p:spPr>
          <a:xfrm>
            <a:off x="755650" y="5938838"/>
            <a:ext cx="2232025" cy="36036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>
                <a:solidFill>
                  <a:schemeClr val="bg1"/>
                </a:solidFill>
              </a:rPr>
              <a:t>“</a:t>
            </a:r>
            <a:r>
              <a:rPr lang="en-US" sz="1100" b="1" dirty="0" err="1">
                <a:solidFill>
                  <a:schemeClr val="bg1"/>
                </a:solidFill>
              </a:rPr>
              <a:t>Su‘idu</a:t>
            </a:r>
            <a:r>
              <a:rPr lang="en-US" sz="1100" b="1" dirty="0">
                <a:solidFill>
                  <a:schemeClr val="bg1"/>
                </a:solidFill>
              </a:rPr>
              <a:t>” ;(</a:t>
            </a:r>
            <a:r>
              <a:rPr lang="en-US" sz="1100" b="1" dirty="0" err="1">
                <a:solidFill>
                  <a:schemeClr val="bg1"/>
                </a:solidFill>
              </a:rPr>
              <a:t>Hud</a:t>
            </a:r>
            <a:r>
              <a:rPr lang="en-US" sz="1100" b="1" dirty="0">
                <a:solidFill>
                  <a:schemeClr val="bg1"/>
                </a:solidFill>
              </a:rPr>
              <a:t> (11) : 108)   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219700" y="1196975"/>
            <a:ext cx="2665413" cy="1368425"/>
          </a:xfrm>
          <a:prstGeom prst="wedgeRoundRectCallout">
            <a:avLst>
              <a:gd name="adj1" fmla="val -33555"/>
              <a:gd name="adj2" fmla="val 75111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“</a:t>
            </a:r>
            <a:r>
              <a:rPr lang="en-US" sz="1200" dirty="0" err="1"/>
              <a:t>Hari</a:t>
            </a:r>
            <a:r>
              <a:rPr lang="en-US" sz="1200" dirty="0"/>
              <a:t> yang </a:t>
            </a:r>
            <a:r>
              <a:rPr lang="en-US" sz="1200" dirty="0" err="1"/>
              <a:t>bila</a:t>
            </a:r>
            <a:r>
              <a:rPr lang="en-US" sz="1200" dirty="0"/>
              <a:t> </a:t>
            </a:r>
            <a:r>
              <a:rPr lang="en-US" sz="1200" dirty="0" err="1"/>
              <a:t>didatangi</a:t>
            </a:r>
            <a:r>
              <a:rPr lang="en-US" sz="1200" dirty="0"/>
              <a:t> (</a:t>
            </a:r>
            <a:r>
              <a:rPr lang="en-US" sz="1200" dirty="0" err="1"/>
              <a:t>kiamat</a:t>
            </a:r>
            <a:r>
              <a:rPr lang="en-US" sz="1200" dirty="0"/>
              <a:t>),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ada</a:t>
            </a:r>
            <a:r>
              <a:rPr lang="en-US" sz="1200" dirty="0"/>
              <a:t> yang </a:t>
            </a:r>
            <a:r>
              <a:rPr lang="en-US" sz="1200" dirty="0" err="1"/>
              <a:t>akan</a:t>
            </a:r>
            <a:r>
              <a:rPr lang="en-US" sz="1200" dirty="0"/>
              <a:t> </a:t>
            </a:r>
            <a:r>
              <a:rPr lang="en-US" sz="1200" dirty="0" err="1"/>
              <a:t>bercakap</a:t>
            </a:r>
            <a:r>
              <a:rPr lang="en-US" sz="1200" dirty="0"/>
              <a:t> </a:t>
            </a:r>
            <a:r>
              <a:rPr lang="en-US" sz="1200" dirty="0" err="1"/>
              <a:t>sendiri</a:t>
            </a:r>
            <a:r>
              <a:rPr lang="en-US" sz="1200" dirty="0"/>
              <a:t> </a:t>
            </a:r>
            <a:r>
              <a:rPr lang="en-US" sz="1200" dirty="0" err="1"/>
              <a:t>melainkan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izinnya</a:t>
            </a:r>
            <a:r>
              <a:rPr lang="en-US" sz="1200" dirty="0"/>
              <a:t> (Allah s.w.t.). </a:t>
            </a:r>
            <a:r>
              <a:rPr lang="en-US" sz="1200" dirty="0" err="1"/>
              <a:t>Maka</a:t>
            </a:r>
            <a:r>
              <a:rPr lang="en-US" sz="1200" dirty="0"/>
              <a:t> di </a:t>
            </a:r>
            <a:r>
              <a:rPr lang="en-US" sz="1200" dirty="0" err="1"/>
              <a:t>antara</a:t>
            </a:r>
            <a:r>
              <a:rPr lang="en-US" sz="1200" dirty="0"/>
              <a:t> </a:t>
            </a:r>
            <a:r>
              <a:rPr lang="en-US" sz="1200" dirty="0" err="1"/>
              <a:t>kamu</a:t>
            </a:r>
            <a:r>
              <a:rPr lang="en-US" sz="1200" dirty="0"/>
              <a:t> </a:t>
            </a:r>
            <a:r>
              <a:rPr lang="en-US" sz="1200" dirty="0" err="1"/>
              <a:t>ada</a:t>
            </a:r>
            <a:r>
              <a:rPr lang="en-US" sz="1200" dirty="0"/>
              <a:t> yang </a:t>
            </a:r>
            <a:r>
              <a:rPr lang="en-US" sz="1200" dirty="0" err="1"/>
              <a:t>akan</a:t>
            </a:r>
            <a:r>
              <a:rPr lang="en-US" sz="1200" dirty="0"/>
              <a:t> </a:t>
            </a:r>
            <a:r>
              <a:rPr lang="en-US" sz="1200" dirty="0" err="1"/>
              <a:t>celaka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ada</a:t>
            </a:r>
            <a:r>
              <a:rPr lang="en-US" sz="1200" dirty="0"/>
              <a:t> yang </a:t>
            </a:r>
            <a:r>
              <a:rPr lang="en-US" sz="1200" dirty="0" err="1"/>
              <a:t>berbahagia</a:t>
            </a:r>
            <a:r>
              <a:rPr lang="en-US" sz="1200" dirty="0"/>
              <a:t>” </a:t>
            </a:r>
          </a:p>
        </p:txBody>
      </p:sp>
      <p:sp>
        <p:nvSpPr>
          <p:cNvPr id="10" name="Pentagon 9"/>
          <p:cNvSpPr/>
          <p:nvPr/>
        </p:nvSpPr>
        <p:spPr>
          <a:xfrm>
            <a:off x="4284663" y="2940050"/>
            <a:ext cx="2339975" cy="4524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“</a:t>
            </a:r>
            <a:r>
              <a:rPr lang="en-US" sz="1200" b="1" dirty="0" err="1">
                <a:solidFill>
                  <a:schemeClr val="bg1"/>
                </a:solidFill>
              </a:rPr>
              <a:t>Sa‘iidun</a:t>
            </a:r>
            <a:r>
              <a:rPr lang="en-US" sz="1200" b="1" dirty="0">
                <a:solidFill>
                  <a:schemeClr val="bg1"/>
                </a:solidFill>
              </a:rPr>
              <a:t>” ;(</a:t>
            </a:r>
            <a:r>
              <a:rPr lang="en-US" sz="1200" b="1" dirty="0" err="1">
                <a:solidFill>
                  <a:schemeClr val="bg1"/>
                </a:solidFill>
              </a:rPr>
              <a:t>Hud</a:t>
            </a:r>
            <a:r>
              <a:rPr lang="en-US" sz="1200" b="1" dirty="0">
                <a:solidFill>
                  <a:schemeClr val="bg1"/>
                </a:solidFill>
              </a:rPr>
              <a:t> (11) : 105)   </a:t>
            </a:r>
          </a:p>
          <a:p>
            <a:pPr algn="ctr">
              <a:defRPr/>
            </a:pP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4067175" y="4076700"/>
            <a:ext cx="3241675" cy="504825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i="1" dirty="0"/>
              <a:t>al-</a:t>
            </a:r>
            <a:r>
              <a:rPr lang="en-US" sz="1200" i="1" dirty="0" err="1"/>
              <a:t>Sa‘adah</a:t>
            </a:r>
            <a:r>
              <a:rPr lang="en-US" sz="1200" i="1" dirty="0"/>
              <a:t> </a:t>
            </a:r>
            <a:r>
              <a:rPr lang="en-US" sz="1200" dirty="0" err="1"/>
              <a:t>ini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pemahaman</a:t>
            </a:r>
            <a:r>
              <a:rPr lang="en-US" sz="1200" dirty="0"/>
              <a:t> </a:t>
            </a:r>
            <a:r>
              <a:rPr lang="en-US" sz="1200" dirty="0" err="1"/>
              <a:t>Bahasa</a:t>
            </a:r>
            <a:r>
              <a:rPr lang="en-US" sz="1200" dirty="0"/>
              <a:t> Malaysia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kebahagiaan</a:t>
            </a:r>
            <a:r>
              <a:rPr lang="en-US" dirty="0"/>
              <a:t>.</a:t>
            </a:r>
          </a:p>
        </p:txBody>
      </p:sp>
      <p:sp>
        <p:nvSpPr>
          <p:cNvPr id="12" name="Smiley Face 11"/>
          <p:cNvSpPr/>
          <p:nvPr/>
        </p:nvSpPr>
        <p:spPr>
          <a:xfrm>
            <a:off x="4716463" y="5876925"/>
            <a:ext cx="2232025" cy="909638"/>
          </a:xfrm>
          <a:prstGeom prst="smileyFac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KAMUS DEWAN</a:t>
            </a:r>
          </a:p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(</a:t>
            </a:r>
            <a:r>
              <a:rPr lang="en-US" sz="1200" b="1" dirty="0" err="1">
                <a:solidFill>
                  <a:schemeClr val="bg1"/>
                </a:solidFill>
              </a:rPr>
              <a:t>Noresah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b="1" dirty="0" err="1">
                <a:solidFill>
                  <a:schemeClr val="bg1"/>
                </a:solidFill>
              </a:rPr>
              <a:t>Baharom</a:t>
            </a:r>
            <a:r>
              <a:rPr lang="en-US" sz="1200" b="1" dirty="0">
                <a:solidFill>
                  <a:schemeClr val="bg1"/>
                </a:solidFill>
              </a:rPr>
              <a:t> Et Al., 2005)</a:t>
            </a:r>
          </a:p>
        </p:txBody>
      </p:sp>
    </p:spTree>
    <p:extLst>
      <p:ext uri="{BB962C8B-B14F-4D97-AF65-F5344CB8AC3E}">
        <p14:creationId xmlns:p14="http://schemas.microsoft.com/office/powerpoint/2010/main" val="7681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0012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Konsep</a:t>
            </a:r>
            <a:r>
              <a:rPr lang="en-US" sz="40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000" i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al-</a:t>
            </a:r>
            <a:r>
              <a:rPr lang="en-US" sz="4000" i="1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sa‘adah</a:t>
            </a:r>
            <a:r>
              <a:rPr lang="en-US" sz="40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dalam</a:t>
            </a:r>
            <a:r>
              <a:rPr lang="en-US" sz="40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0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islam</a:t>
            </a:r>
            <a:endParaRPr lang="en-US" sz="40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611188" y="1268413"/>
            <a:ext cx="8137525" cy="4608512"/>
          </a:xfrm>
          <a:prstGeom prst="wedgeRoundRectCallout">
            <a:avLst>
              <a:gd name="adj1" fmla="val 2727"/>
              <a:gd name="adj2" fmla="val 60264"/>
              <a:gd name="adj3" fmla="val 16667"/>
            </a:avLst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“</a:t>
            </a:r>
            <a:r>
              <a:rPr lang="en-US" sz="3200" b="1" dirty="0" err="1">
                <a:solidFill>
                  <a:schemeClr val="bg1"/>
                </a:solidFill>
              </a:rPr>
              <a:t>Rezeki</a:t>
            </a:r>
            <a:r>
              <a:rPr lang="en-US" sz="3200" b="1" dirty="0">
                <a:solidFill>
                  <a:schemeClr val="bg1"/>
                </a:solidFill>
              </a:rPr>
              <a:t> yang </a:t>
            </a:r>
            <a:r>
              <a:rPr lang="en-US" sz="3200" b="1" dirty="0" err="1">
                <a:solidFill>
                  <a:schemeClr val="bg1"/>
                </a:solidFill>
              </a:rPr>
              <a:t>berkat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bermaksud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sedikitnya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cukup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dirty="0" err="1">
                <a:solidFill>
                  <a:schemeClr val="bg1"/>
                </a:solidFill>
              </a:rPr>
              <a:t>tetapi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bila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banyak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boleh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diagih-agihkan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dirty="0" err="1">
                <a:solidFill>
                  <a:schemeClr val="bg1"/>
                </a:solidFill>
              </a:rPr>
              <a:t>manakala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rezeki</a:t>
            </a:r>
            <a:r>
              <a:rPr lang="en-US" sz="3200" b="1" dirty="0">
                <a:solidFill>
                  <a:schemeClr val="bg1"/>
                </a:solidFill>
              </a:rPr>
              <a:t> yang </a:t>
            </a:r>
            <a:r>
              <a:rPr lang="en-US" sz="3200" b="1" dirty="0" err="1">
                <a:solidFill>
                  <a:schemeClr val="bg1"/>
                </a:solidFill>
              </a:rPr>
              <a:t>tidak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berkat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dirty="0" err="1">
                <a:solidFill>
                  <a:schemeClr val="bg1"/>
                </a:solidFill>
              </a:rPr>
              <a:t>sedikitnya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tidak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mencukupi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dan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bila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banyak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tidak</a:t>
            </a:r>
            <a:r>
              <a:rPr lang="en-US" sz="3200" b="1" dirty="0">
                <a:solidFill>
                  <a:schemeClr val="bg1"/>
                </a:solidFill>
              </a:rPr>
              <a:t> pula </a:t>
            </a:r>
            <a:r>
              <a:rPr lang="en-US" sz="3200" b="1" dirty="0" err="1">
                <a:solidFill>
                  <a:schemeClr val="bg1"/>
                </a:solidFill>
              </a:rPr>
              <a:t>puas</a:t>
            </a:r>
            <a:r>
              <a:rPr lang="en-US" sz="3200" b="1" dirty="0">
                <a:solidFill>
                  <a:schemeClr val="bg1"/>
                </a:solidFill>
              </a:rPr>
              <a:t>. </a:t>
            </a:r>
            <a:r>
              <a:rPr lang="en-US" sz="3200" b="1" dirty="0" err="1">
                <a:solidFill>
                  <a:schemeClr val="bg1"/>
                </a:solidFill>
              </a:rPr>
              <a:t>Rezeki</a:t>
            </a:r>
            <a:r>
              <a:rPr lang="en-US" sz="3200" b="1" dirty="0">
                <a:solidFill>
                  <a:schemeClr val="bg1"/>
                </a:solidFill>
              </a:rPr>
              <a:t> yang </a:t>
            </a:r>
            <a:r>
              <a:rPr lang="en-US" sz="3200" b="1" dirty="0" err="1">
                <a:solidFill>
                  <a:schemeClr val="bg1"/>
                </a:solidFill>
              </a:rPr>
              <a:t>tidak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berkat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ini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juga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umpama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seperti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meminum</a:t>
            </a:r>
            <a:r>
              <a:rPr lang="en-US" sz="3200" b="1" dirty="0">
                <a:solidFill>
                  <a:schemeClr val="bg1"/>
                </a:solidFill>
              </a:rPr>
              <a:t> air </a:t>
            </a:r>
            <a:r>
              <a:rPr lang="en-US" sz="3200" b="1" dirty="0" err="1">
                <a:solidFill>
                  <a:schemeClr val="bg1"/>
                </a:solidFill>
              </a:rPr>
              <a:t>laut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dirty="0" err="1">
                <a:solidFill>
                  <a:schemeClr val="bg1"/>
                </a:solidFill>
              </a:rPr>
              <a:t>semakin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diminum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semakin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haus</a:t>
            </a:r>
            <a:r>
              <a:rPr lang="en-US" sz="3200" b="1" dirty="0">
                <a:solidFill>
                  <a:schemeClr val="bg1"/>
                </a:solidFill>
              </a:rPr>
              <a:t>!”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5" name="Flowchart: Terminator 4"/>
          <p:cNvSpPr/>
          <p:nvPr/>
        </p:nvSpPr>
        <p:spPr>
          <a:xfrm>
            <a:off x="1116013" y="6092825"/>
            <a:ext cx="3743325" cy="649288"/>
          </a:xfrm>
          <a:prstGeom prst="flowChartTerminator">
            <a:avLst/>
          </a:prstGeom>
          <a:solidFill>
            <a:srgbClr val="E4E157"/>
          </a:solidFill>
          <a:ln>
            <a:solidFill>
              <a:srgbClr val="E4E1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2060"/>
                </a:solidFill>
              </a:rPr>
              <a:t>KATA-KATA HIKMAH MENGENAI HAL KEBERKATAN</a:t>
            </a:r>
          </a:p>
        </p:txBody>
      </p:sp>
    </p:spTree>
    <p:extLst>
      <p:ext uri="{BB962C8B-B14F-4D97-AF65-F5344CB8AC3E}">
        <p14:creationId xmlns:p14="http://schemas.microsoft.com/office/powerpoint/2010/main" val="31980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660688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Pengertian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faraid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dalam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syariat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islam</a:t>
            </a:r>
            <a:endParaRPr lang="en-US" sz="3600" dirty="0">
              <a:solidFill>
                <a:schemeClr val="accent1">
                  <a:tint val="83000"/>
                  <a:satMod val="150000"/>
                </a:schemeClr>
              </a:solidFill>
              <a:latin typeface="Algerian" pitchFamily="82" charset="0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539750" y="1989138"/>
            <a:ext cx="4248150" cy="251936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ms-MY" sz="1400" b="1" dirty="0"/>
              <a:t>Terbit dari perkataan </a:t>
            </a:r>
            <a:r>
              <a:rPr lang="ms-MY" sz="1400" b="1" i="1" dirty="0"/>
              <a:t>al-faridah</a:t>
            </a:r>
            <a:r>
              <a:rPr lang="ms-MY" sz="1400" b="1" dirty="0"/>
              <a:t> di atas timbangan ilmu </a:t>
            </a:r>
            <a:r>
              <a:rPr lang="ms-MY" sz="1400" b="1" i="1" dirty="0"/>
              <a:t>saraf</a:t>
            </a:r>
            <a:r>
              <a:rPr lang="ms-MY" sz="1400" b="1" dirty="0"/>
              <a:t> dalam Bahasa Arab, </a:t>
            </a:r>
            <a:r>
              <a:rPr lang="ms-MY" sz="1400" b="1" i="1" dirty="0"/>
              <a:t>al-fa‘ilah</a:t>
            </a:r>
            <a:r>
              <a:rPr lang="ms-MY" sz="1400" b="1" dirty="0"/>
              <a:t> yang bermaksud pembahagian atau penetapan dan ada juga yang berpendapat ianya terbit dari perkataan </a:t>
            </a:r>
            <a:r>
              <a:rPr lang="ms-MY" sz="1400" b="1" i="1" dirty="0"/>
              <a:t>al-fard </a:t>
            </a:r>
            <a:r>
              <a:rPr lang="ms-MY" sz="1400" b="1" dirty="0"/>
              <a:t>yang bermaksud kewajipan yang ditetapkan </a:t>
            </a:r>
            <a:endParaRPr lang="en-US" sz="1400" b="1" dirty="0"/>
          </a:p>
        </p:txBody>
      </p:sp>
      <p:sp>
        <p:nvSpPr>
          <p:cNvPr id="7" name="Smiley Face 6"/>
          <p:cNvSpPr/>
          <p:nvPr/>
        </p:nvSpPr>
        <p:spPr>
          <a:xfrm>
            <a:off x="395288" y="5003800"/>
            <a:ext cx="2376487" cy="1295400"/>
          </a:xfrm>
          <a:prstGeom prst="smileyFac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</a:rPr>
              <a:t>ARABIC – ENGLISH LEXICON</a:t>
            </a:r>
          </a:p>
          <a:p>
            <a:pPr algn="ctr">
              <a:defRPr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</a:rPr>
              <a:t>(Lane, E. William, 1956)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5003800" y="1700213"/>
            <a:ext cx="3529013" cy="2376487"/>
          </a:xfrm>
          <a:prstGeom prst="wedgeRectCallout">
            <a:avLst>
              <a:gd name="adj1" fmla="val -12898"/>
              <a:gd name="adj2" fmla="val 71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ms-MY" b="1" dirty="0"/>
              <a:t>Bahagian yang ditetapkan oleh Syarak berhubung dengan harta yang ditinggalkan oleh si mati kepada mereka yang berhak mewarisinya </a:t>
            </a:r>
            <a:endParaRPr lang="en-US" b="1" dirty="0"/>
          </a:p>
        </p:txBody>
      </p:sp>
      <p:sp>
        <p:nvSpPr>
          <p:cNvPr id="9" name="Smiley Face 8"/>
          <p:cNvSpPr/>
          <p:nvPr/>
        </p:nvSpPr>
        <p:spPr>
          <a:xfrm>
            <a:off x="5364163" y="5003800"/>
            <a:ext cx="2592387" cy="1304925"/>
          </a:xfrm>
          <a:prstGeom prst="smileyFac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ms-MY" sz="1200" b="1" dirty="0">
                <a:solidFill>
                  <a:schemeClr val="accent6">
                    <a:lumMod val="50000"/>
                  </a:schemeClr>
                </a:solidFill>
              </a:rPr>
              <a:t>AL-FIQH AL-MANHAJI</a:t>
            </a:r>
          </a:p>
          <a:p>
            <a:pPr algn="ctr">
              <a:defRPr/>
            </a:pPr>
            <a:r>
              <a:rPr lang="ms-MY" sz="1200" b="1" dirty="0">
                <a:solidFill>
                  <a:schemeClr val="accent6">
                    <a:lumMod val="50000"/>
                  </a:schemeClr>
                </a:solidFill>
              </a:rPr>
              <a:t>(Khin, Bugha, &amp; Syarbaji, 2003)</a:t>
            </a:r>
            <a:endParaRPr lang="en-U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0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Perancangan</a:t>
            </a:r>
            <a:r>
              <a:rPr lang="en-US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harta</a:t>
            </a:r>
            <a:r>
              <a:rPr lang="en-US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pusaka</a:t>
            </a:r>
            <a:r>
              <a:rPr lang="en-US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antara</a:t>
            </a:r>
            <a:r>
              <a:rPr lang="en-US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dua</a:t>
            </a:r>
            <a:r>
              <a:rPr lang="en-US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perspektif</a:t>
            </a:r>
            <a:endParaRPr lang="en-US" dirty="0"/>
          </a:p>
        </p:txBody>
      </p:sp>
      <p:sp>
        <p:nvSpPr>
          <p:cNvPr id="5" name="Plaque 4"/>
          <p:cNvSpPr/>
          <p:nvPr/>
        </p:nvSpPr>
        <p:spPr>
          <a:xfrm>
            <a:off x="935038" y="1916113"/>
            <a:ext cx="7524750" cy="1657350"/>
          </a:xfrm>
          <a:prstGeom prst="plaque">
            <a:avLst/>
          </a:prstGeom>
          <a:solidFill>
            <a:schemeClr val="accent6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/>
              <a:t>PANDANGAN PAKAR PERUNDANGAN </a:t>
            </a:r>
            <a:r>
              <a:rPr lang="en-US" sz="1400" b="1" dirty="0"/>
              <a:t>(Othman </a:t>
            </a:r>
            <a:r>
              <a:rPr lang="en-US" sz="1400" b="1" dirty="0" err="1"/>
              <a:t>Yaacob</a:t>
            </a:r>
            <a:r>
              <a:rPr lang="en-US" sz="1400" b="1" dirty="0"/>
              <a:t>, 2006)</a:t>
            </a:r>
          </a:p>
          <a:p>
            <a:pPr>
              <a:defRPr/>
            </a:pPr>
            <a:r>
              <a:rPr lang="en-US" b="1" dirty="0"/>
              <a:t>“</a:t>
            </a:r>
            <a:r>
              <a:rPr lang="en-US" b="1" dirty="0" err="1"/>
              <a:t>S</a:t>
            </a:r>
            <a:r>
              <a:rPr lang="en-US" sz="1400" dirty="0" err="1"/>
              <a:t>uatu</a:t>
            </a:r>
            <a:r>
              <a:rPr lang="en-US" sz="1400" dirty="0"/>
              <a:t> </a:t>
            </a:r>
            <a:r>
              <a:rPr lang="en-US" sz="1400" dirty="0" err="1"/>
              <a:t>perancangan</a:t>
            </a:r>
            <a:r>
              <a:rPr lang="en-US" sz="1400" dirty="0"/>
              <a:t> yang </a:t>
            </a:r>
            <a:r>
              <a:rPr lang="en-US" sz="1400" dirty="0" err="1"/>
              <a:t>mampu</a:t>
            </a:r>
            <a:r>
              <a:rPr lang="en-US" sz="1400" dirty="0"/>
              <a:t> </a:t>
            </a:r>
            <a:r>
              <a:rPr lang="en-US" sz="1400" dirty="0" err="1"/>
              <a:t>dilaksanakan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seseorang</a:t>
            </a:r>
            <a:r>
              <a:rPr lang="en-US" sz="1400" dirty="0"/>
              <a:t> </a:t>
            </a:r>
            <a:r>
              <a:rPr lang="en-US" sz="1400" dirty="0" err="1"/>
              <a:t>semasa</a:t>
            </a:r>
            <a:r>
              <a:rPr lang="en-US" sz="1400" dirty="0"/>
              <a:t> </a:t>
            </a:r>
            <a:r>
              <a:rPr lang="en-US" sz="1400" dirty="0" err="1"/>
              <a:t>hayatnya</a:t>
            </a:r>
            <a:r>
              <a:rPr lang="en-US" sz="1400" dirty="0"/>
              <a:t> </a:t>
            </a:r>
            <a:r>
              <a:rPr lang="en-US" sz="1400" dirty="0" err="1"/>
              <a:t>memperoleh</a:t>
            </a:r>
            <a:r>
              <a:rPr lang="en-US" sz="1400" dirty="0"/>
              <a:t>, </a:t>
            </a:r>
            <a:r>
              <a:rPr lang="en-US" sz="1400" dirty="0" err="1"/>
              <a:t>mengurus</a:t>
            </a:r>
            <a:r>
              <a:rPr lang="en-US" sz="1400" dirty="0"/>
              <a:t>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mengagihkan</a:t>
            </a:r>
            <a:r>
              <a:rPr lang="en-US" sz="1400" dirty="0"/>
              <a:t> </a:t>
            </a:r>
            <a:r>
              <a:rPr lang="en-US" sz="1400" dirty="0" err="1"/>
              <a:t>hartanya</a:t>
            </a:r>
            <a:r>
              <a:rPr lang="en-US" sz="1400" dirty="0"/>
              <a:t> </a:t>
            </a:r>
            <a:r>
              <a:rPr lang="en-US" sz="1400" dirty="0" err="1"/>
              <a:t>kepada</a:t>
            </a:r>
            <a:r>
              <a:rPr lang="en-US" sz="1400" dirty="0"/>
              <a:t> </a:t>
            </a:r>
            <a:r>
              <a:rPr lang="en-US" sz="1400" dirty="0" err="1"/>
              <a:t>waris-waris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benefisiari</a:t>
            </a:r>
            <a:r>
              <a:rPr lang="en-US" sz="1400" dirty="0"/>
              <a:t> </a:t>
            </a:r>
            <a:r>
              <a:rPr lang="en-US" sz="1400" dirty="0" err="1"/>
              <a:t>mengikut</a:t>
            </a:r>
            <a:r>
              <a:rPr lang="en-US" sz="1400" dirty="0"/>
              <a:t> </a:t>
            </a:r>
            <a:r>
              <a:rPr lang="en-US" sz="1400" dirty="0" err="1"/>
              <a:t>budi</a:t>
            </a:r>
            <a:r>
              <a:rPr lang="en-US" sz="1400" dirty="0"/>
              <a:t> </a:t>
            </a:r>
            <a:r>
              <a:rPr lang="en-US" sz="1400" dirty="0" err="1"/>
              <a:t>bicara</a:t>
            </a:r>
            <a:r>
              <a:rPr lang="en-US" sz="1400" dirty="0"/>
              <a:t>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/>
              <a:t>adil</a:t>
            </a:r>
            <a:r>
              <a:rPr lang="en-US" sz="1400" dirty="0"/>
              <a:t> di </a:t>
            </a:r>
            <a:r>
              <a:rPr lang="en-US" sz="1400" dirty="0" err="1"/>
              <a:t>samping</a:t>
            </a:r>
            <a:r>
              <a:rPr lang="en-US" sz="1400" dirty="0"/>
              <a:t> </a:t>
            </a:r>
            <a:r>
              <a:rPr lang="en-US" sz="1400" dirty="0" err="1"/>
              <a:t>ia</a:t>
            </a:r>
            <a:r>
              <a:rPr lang="en-US" sz="1400" dirty="0"/>
              <a:t> </a:t>
            </a:r>
            <a:r>
              <a:rPr lang="en-US" sz="1400" dirty="0" err="1"/>
              <a:t>dapat</a:t>
            </a:r>
            <a:r>
              <a:rPr lang="en-US" sz="1400" dirty="0"/>
              <a:t> </a:t>
            </a:r>
            <a:r>
              <a:rPr lang="en-US" sz="1400" dirty="0" err="1"/>
              <a:t>mengawal</a:t>
            </a:r>
            <a:r>
              <a:rPr lang="en-US" sz="1400" dirty="0"/>
              <a:t>, </a:t>
            </a:r>
            <a:r>
              <a:rPr lang="en-US" sz="1400" dirty="0" err="1"/>
              <a:t>memantau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memanfaatkan</a:t>
            </a:r>
            <a:r>
              <a:rPr lang="en-US" sz="1400" dirty="0"/>
              <a:t> </a:t>
            </a:r>
            <a:r>
              <a:rPr lang="en-US" sz="1400" dirty="0" err="1"/>
              <a:t>harta</a:t>
            </a:r>
            <a:r>
              <a:rPr lang="en-US" sz="1400" dirty="0"/>
              <a:t> </a:t>
            </a:r>
            <a:r>
              <a:rPr lang="en-US" sz="1400" dirty="0" err="1"/>
              <a:t>itu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penerima</a:t>
            </a:r>
            <a:r>
              <a:rPr lang="en-US" sz="1400" dirty="0"/>
              <a:t>, </a:t>
            </a:r>
            <a:r>
              <a:rPr lang="en-US" sz="1400" dirty="0" err="1"/>
              <a:t>dirinya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keluarga</a:t>
            </a:r>
            <a:r>
              <a:rPr lang="en-US" sz="1400" dirty="0"/>
              <a:t> </a:t>
            </a:r>
            <a:r>
              <a:rPr lang="en-US" sz="1400" dirty="0" err="1"/>
              <a:t>semasa</a:t>
            </a:r>
            <a:r>
              <a:rPr lang="en-US" sz="1400" dirty="0"/>
              <a:t> </a:t>
            </a:r>
            <a:r>
              <a:rPr lang="en-US" sz="1400" dirty="0" err="1"/>
              <a:t>hayat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selepas</a:t>
            </a:r>
            <a:r>
              <a:rPr lang="en-US" sz="1400" dirty="0"/>
              <a:t> </a:t>
            </a:r>
            <a:r>
              <a:rPr lang="en-US" sz="1400" dirty="0" err="1"/>
              <a:t>kematian</a:t>
            </a:r>
            <a:r>
              <a:rPr lang="en-US" sz="1400" dirty="0"/>
              <a:t>”.</a:t>
            </a:r>
            <a:endParaRPr lang="en-US" sz="1400" b="1" dirty="0"/>
          </a:p>
        </p:txBody>
      </p:sp>
      <p:sp>
        <p:nvSpPr>
          <p:cNvPr id="6" name="Plaque 5"/>
          <p:cNvSpPr/>
          <p:nvPr/>
        </p:nvSpPr>
        <p:spPr>
          <a:xfrm>
            <a:off x="935038" y="4797425"/>
            <a:ext cx="7524750" cy="1800225"/>
          </a:xfrm>
          <a:prstGeom prst="plaque">
            <a:avLst/>
          </a:prstGeom>
          <a:solidFill>
            <a:schemeClr val="accent5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/>
              <a:t>PANDANGAN PAKAR PENGURUSAN </a:t>
            </a:r>
            <a:r>
              <a:rPr lang="en-US" sz="1400" b="1" dirty="0"/>
              <a:t>(Rue &amp; </a:t>
            </a:r>
            <a:r>
              <a:rPr lang="en-US" sz="1400" b="1" dirty="0" err="1"/>
              <a:t>Byars</a:t>
            </a:r>
            <a:r>
              <a:rPr lang="en-US" sz="1400" b="1" dirty="0"/>
              <a:t>, 2000)</a:t>
            </a:r>
          </a:p>
          <a:p>
            <a:pPr>
              <a:defRPr/>
            </a:pPr>
            <a:r>
              <a:rPr lang="en-US" sz="1400" b="1" dirty="0"/>
              <a:t>“</a:t>
            </a:r>
            <a:r>
              <a:rPr lang="en-US" sz="1400" b="1" dirty="0" err="1"/>
              <a:t>S</a:t>
            </a:r>
            <a:r>
              <a:rPr lang="en-US" sz="1400" dirty="0" err="1"/>
              <a:t>atu</a:t>
            </a:r>
            <a:r>
              <a:rPr lang="en-US" sz="1400" dirty="0"/>
              <a:t> proses </a:t>
            </a:r>
            <a:r>
              <a:rPr lang="en-US" sz="1400" dirty="0" err="1"/>
              <a:t>bagi</a:t>
            </a:r>
            <a:r>
              <a:rPr lang="en-US" sz="1400" dirty="0"/>
              <a:t> </a:t>
            </a:r>
            <a:r>
              <a:rPr lang="en-US" sz="1400" dirty="0" err="1"/>
              <a:t>menentukan</a:t>
            </a:r>
            <a:r>
              <a:rPr lang="en-US" sz="1400" dirty="0"/>
              <a:t> </a:t>
            </a:r>
            <a:r>
              <a:rPr lang="en-US" sz="1400" dirty="0" err="1"/>
              <a:t>apakah</a:t>
            </a:r>
            <a:r>
              <a:rPr lang="en-US" sz="1400" dirty="0"/>
              <a:t> </a:t>
            </a:r>
            <a:r>
              <a:rPr lang="en-US" sz="1400" dirty="0" err="1"/>
              <a:t>objektif-objektif</a:t>
            </a:r>
            <a:r>
              <a:rPr lang="en-US" sz="1400" dirty="0"/>
              <a:t> yang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diburu</a:t>
            </a:r>
            <a:r>
              <a:rPr lang="en-US" sz="1400" dirty="0"/>
              <a:t> </a:t>
            </a:r>
            <a:r>
              <a:rPr lang="en-US" sz="1400" dirty="0" err="1"/>
              <a:t>sepanjang</a:t>
            </a:r>
            <a:r>
              <a:rPr lang="en-US" sz="1400" dirty="0"/>
              <a:t> </a:t>
            </a:r>
            <a:r>
              <a:rPr lang="en-US" sz="1400" dirty="0" err="1"/>
              <a:t>tempoh</a:t>
            </a:r>
            <a:r>
              <a:rPr lang="en-US" sz="1400" dirty="0"/>
              <a:t> </a:t>
            </a:r>
            <a:r>
              <a:rPr lang="en-US" sz="1400" dirty="0" err="1"/>
              <a:t>masa</a:t>
            </a:r>
            <a:r>
              <a:rPr lang="en-US" sz="1400" dirty="0"/>
              <a:t> </a:t>
            </a:r>
            <a:r>
              <a:rPr lang="en-US" sz="1400" dirty="0" err="1"/>
              <a:t>hadapan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apakah</a:t>
            </a:r>
            <a:r>
              <a:rPr lang="en-US" sz="1400" dirty="0"/>
              <a:t> yang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dibuat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mencapaikan</a:t>
            </a:r>
            <a:r>
              <a:rPr lang="en-US" sz="1400" dirty="0"/>
              <a:t> </a:t>
            </a:r>
            <a:r>
              <a:rPr lang="en-US" sz="1400" dirty="0" err="1"/>
              <a:t>objektif-objektif</a:t>
            </a:r>
            <a:r>
              <a:rPr lang="en-US" sz="1400" dirty="0"/>
              <a:t> </a:t>
            </a:r>
            <a:r>
              <a:rPr lang="en-US" sz="1400" dirty="0" err="1"/>
              <a:t>tersebut</a:t>
            </a:r>
            <a:r>
              <a:rPr lang="en-US" sz="1400" dirty="0"/>
              <a:t> ”.</a:t>
            </a:r>
            <a:endParaRPr lang="en-US" sz="1400" b="1" dirty="0"/>
          </a:p>
        </p:txBody>
      </p:sp>
      <p:sp>
        <p:nvSpPr>
          <p:cNvPr id="7" name="Plaque 6"/>
          <p:cNvSpPr/>
          <p:nvPr/>
        </p:nvSpPr>
        <p:spPr>
          <a:xfrm>
            <a:off x="4140200" y="3716338"/>
            <a:ext cx="1295400" cy="914400"/>
          </a:xfrm>
          <a:prstGeom prst="plaqu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Baskerville Old Face" pitchFamily="18" charset="0"/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64490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1816"/>
            <a:ext cx="8229600" cy="139903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000" b="1" dirty="0" err="1" smtClean="0">
                <a:effectLst/>
                <a:latin typeface="Algerian" pitchFamily="82" charset="0"/>
              </a:rPr>
              <a:t>Pengambilan</a:t>
            </a:r>
            <a:r>
              <a:rPr lang="en-US" sz="4000" b="1" dirty="0" smtClean="0">
                <a:effectLst/>
                <a:latin typeface="Algerian" pitchFamily="82" charset="0"/>
              </a:rPr>
              <a:t> Lot  </a:t>
            </a:r>
            <a:r>
              <a:rPr lang="en-US" sz="4000" b="1" dirty="0" err="1" smtClean="0">
                <a:effectLst/>
                <a:latin typeface="Algerian" pitchFamily="82" charset="0"/>
              </a:rPr>
              <a:t>Pemilik</a:t>
            </a:r>
            <a:r>
              <a:rPr lang="en-US" sz="4000" b="1" dirty="0" smtClean="0">
                <a:effectLst/>
                <a:latin typeface="Algerian" pitchFamily="82" charset="0"/>
              </a:rPr>
              <a:t> </a:t>
            </a:r>
            <a:r>
              <a:rPr lang="en-US" sz="4000" b="1" dirty="0" err="1" smtClean="0">
                <a:effectLst/>
                <a:latin typeface="Algerian" pitchFamily="82" charset="0"/>
              </a:rPr>
              <a:t>Mati</a:t>
            </a:r>
            <a:r>
              <a:rPr lang="en-US" sz="4000" b="1" dirty="0" smtClean="0">
                <a:effectLst/>
                <a:latin typeface="Algerian" pitchFamily="82" charset="0"/>
              </a:rPr>
              <a:t> </a:t>
            </a:r>
            <a:r>
              <a:rPr lang="en-US" sz="4000" b="1" dirty="0" err="1" smtClean="0">
                <a:effectLst/>
                <a:latin typeface="Algerian" pitchFamily="82" charset="0"/>
              </a:rPr>
              <a:t>Daripada</a:t>
            </a:r>
            <a:r>
              <a:rPr lang="en-US" sz="4000" b="1" dirty="0" smtClean="0">
                <a:effectLst/>
                <a:latin typeface="Algerian" pitchFamily="82" charset="0"/>
              </a:rPr>
              <a:t> </a:t>
            </a:r>
            <a:r>
              <a:rPr lang="en-US" sz="4000" b="1" dirty="0" err="1" smtClean="0">
                <a:effectLst/>
                <a:latin typeface="Algerian" pitchFamily="82" charset="0"/>
              </a:rPr>
              <a:t>Keseluruhan</a:t>
            </a:r>
            <a:r>
              <a:rPr lang="en-US" sz="4000" b="1" dirty="0" smtClean="0">
                <a:effectLst/>
                <a:latin typeface="Algerian" pitchFamily="82" charset="0"/>
              </a:rPr>
              <a:t> </a:t>
            </a:r>
            <a:r>
              <a:rPr lang="en-US" sz="4000" b="1" dirty="0">
                <a:effectLst/>
                <a:latin typeface="Algerian" pitchFamily="82" charset="0"/>
              </a:rPr>
              <a:t>Lot Yang </a:t>
            </a:r>
            <a:r>
              <a:rPr lang="en-US" sz="4000" b="1" dirty="0" err="1">
                <a:effectLst/>
                <a:latin typeface="Algerian" pitchFamily="82" charset="0"/>
              </a:rPr>
              <a:t>Diambil</a:t>
            </a:r>
            <a:r>
              <a:rPr lang="en-US" sz="4000" b="1" dirty="0">
                <a:effectLst/>
                <a:latin typeface="Algerian" pitchFamily="82" charset="0"/>
              </a:rPr>
              <a:t> </a:t>
            </a:r>
            <a:r>
              <a:rPr lang="en-US" sz="4000" b="1" dirty="0" err="1" smtClean="0">
                <a:effectLst/>
                <a:latin typeface="Algerian" pitchFamily="82" charset="0"/>
              </a:rPr>
              <a:t>Oleh</a:t>
            </a:r>
            <a:r>
              <a:rPr lang="en-US" sz="4000" b="1" dirty="0" smtClean="0">
                <a:effectLst/>
                <a:latin typeface="Algerian" pitchFamily="82" charset="0"/>
              </a:rPr>
              <a:t> </a:t>
            </a:r>
            <a:r>
              <a:rPr lang="en-US" sz="4000" b="1" dirty="0" err="1" smtClean="0">
                <a:effectLst/>
                <a:latin typeface="Algerian" pitchFamily="82" charset="0"/>
              </a:rPr>
              <a:t>Kerajaan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188" y="2214563"/>
          <a:ext cx="7848600" cy="3735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1204"/>
                <a:gridCol w="1534191"/>
                <a:gridCol w="1695685"/>
                <a:gridCol w="1614938"/>
                <a:gridCol w="1792582"/>
              </a:tblGrid>
              <a:tr h="11521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NAMA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PROJEK</a:t>
                      </a:r>
                      <a:endParaRPr lang="en-US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Projek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Lebuhraya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Kuala Perlis </a:t>
                      </a:r>
                      <a:r>
                        <a:rPr lang="en-US" sz="1200" dirty="0" err="1">
                          <a:effectLst/>
                        </a:rPr>
                        <a:t>Ke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Changlun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 Kedah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Projek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Tambatan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Banjir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Alor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Buang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Kota </a:t>
                      </a:r>
                      <a:r>
                        <a:rPr lang="en-US" sz="1200" dirty="0" err="1">
                          <a:effectLst/>
                        </a:rPr>
                        <a:t>Bharu</a:t>
                      </a:r>
                      <a:r>
                        <a:rPr lang="en-US" sz="1200" dirty="0">
                          <a:effectLst/>
                        </a:rPr>
                        <a:t>, Kelantan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Projek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Membesarkan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Jalan</a:t>
                      </a:r>
                      <a:r>
                        <a:rPr lang="en-US" sz="1200" dirty="0">
                          <a:effectLst/>
                        </a:rPr>
                        <a:t> Kota </a:t>
                      </a:r>
                      <a:r>
                        <a:rPr lang="en-US" sz="1200" dirty="0" err="1">
                          <a:effectLst/>
                        </a:rPr>
                        <a:t>Bharu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ke</a:t>
                      </a:r>
                      <a:r>
                        <a:rPr lang="en-US" sz="1200" dirty="0">
                          <a:effectLst/>
                        </a:rPr>
                        <a:t> Kuala </a:t>
                      </a:r>
                      <a:r>
                        <a:rPr lang="en-US" sz="1200" dirty="0" err="1">
                          <a:effectLst/>
                        </a:rPr>
                        <a:t>Krai</a:t>
                      </a:r>
                      <a:r>
                        <a:rPr lang="en-US" sz="1200" dirty="0">
                          <a:effectLst/>
                        </a:rPr>
                        <a:t>, Kelantan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Projek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Jalan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Seberang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Temerloh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Mukim</a:t>
                      </a:r>
                      <a:r>
                        <a:rPr lang="en-US" sz="1200" dirty="0">
                          <a:effectLst/>
                        </a:rPr>
                        <a:t> Perak,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Temerloh</a:t>
                      </a:r>
                      <a:r>
                        <a:rPr lang="en-US" sz="1200" dirty="0">
                          <a:effectLst/>
                        </a:rPr>
                        <a:t>, Pahang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600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C000"/>
                          </a:solidFill>
                          <a:effectLst/>
                        </a:rPr>
                        <a:t>JUMLAH </a:t>
                      </a:r>
                      <a:r>
                        <a:rPr lang="en-US" sz="1200" dirty="0">
                          <a:solidFill>
                            <a:srgbClr val="FFC000"/>
                          </a:solidFill>
                          <a:effectLst/>
                        </a:rPr>
                        <a:t>LOT DIAMBIL</a:t>
                      </a:r>
                      <a:endParaRPr lang="en-US" sz="12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53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578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278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360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100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C000"/>
                          </a:solidFill>
                          <a:effectLst/>
                        </a:rPr>
                        <a:t>JUMLAH LOT </a:t>
                      </a:r>
                      <a:r>
                        <a:rPr lang="en-US" sz="1200" dirty="0" smtClean="0">
                          <a:solidFill>
                            <a:srgbClr val="FFC000"/>
                          </a:solidFill>
                          <a:effectLst/>
                        </a:rPr>
                        <a:t>PEMILIK</a:t>
                      </a:r>
                      <a:r>
                        <a:rPr lang="en-US" sz="1200" baseline="0" dirty="0" smtClean="0">
                          <a:solidFill>
                            <a:srgbClr val="FFC000"/>
                          </a:solidFill>
                          <a:effectLst/>
                        </a:rPr>
                        <a:t> YANG TELAH MENINGGAL DUNIA</a:t>
                      </a:r>
                      <a:endParaRPr lang="en-US" sz="12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FF00"/>
                          </a:solidFill>
                          <a:effectLst/>
                        </a:rPr>
                        <a:t>16</a:t>
                      </a:r>
                      <a:endParaRPr lang="en-US" sz="18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146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41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145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229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C000"/>
                          </a:solidFill>
                          <a:effectLst/>
                        </a:rPr>
                        <a:t>% LOT ORANG MATI </a:t>
                      </a:r>
                      <a:endParaRPr lang="en-US" sz="12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30.19%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25.26%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14.75%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40.28%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419" name="Rectangle 1"/>
          <p:cNvSpPr>
            <a:spLocks noChangeArrowheads="1"/>
          </p:cNvSpPr>
          <p:nvPr/>
        </p:nvSpPr>
        <p:spPr bwMode="auto">
          <a:xfrm>
            <a:off x="1793875" y="27971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6" name="Snip Diagonal Corner Rectangle 5"/>
          <p:cNvSpPr/>
          <p:nvPr/>
        </p:nvSpPr>
        <p:spPr>
          <a:xfrm>
            <a:off x="2771775" y="6165850"/>
            <a:ext cx="3594100" cy="4318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Abdullah </a:t>
            </a:r>
            <a:r>
              <a:rPr lang="en-US" dirty="0" err="1"/>
              <a:t>Mohamad</a:t>
            </a:r>
            <a:r>
              <a:rPr lang="en-US" dirty="0"/>
              <a:t> (2007)</a:t>
            </a:r>
          </a:p>
        </p:txBody>
      </p:sp>
    </p:spTree>
    <p:extLst>
      <p:ext uri="{BB962C8B-B14F-4D97-AF65-F5344CB8AC3E}">
        <p14:creationId xmlns:p14="http://schemas.microsoft.com/office/powerpoint/2010/main" val="172193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Harta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Beku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Akibat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Pusaka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Di Malaysia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Mengikut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Tahun</a:t>
            </a:r>
            <a:endParaRPr lang="en-US" sz="3600" dirty="0">
              <a:solidFill>
                <a:schemeClr val="accent1">
                  <a:tint val="83000"/>
                  <a:satMod val="150000"/>
                </a:schemeClr>
              </a:solidFill>
              <a:latin typeface="Algerian" pitchFamily="82" charset="0"/>
            </a:endParaRPr>
          </a:p>
        </p:txBody>
      </p:sp>
      <p:graphicFrame>
        <p:nvGraphicFramePr>
          <p:cNvPr id="17411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088" y="1558925"/>
          <a:ext cx="7777162" cy="446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7340220" imgH="4944285" progId="Excel.Chart.8">
                  <p:embed/>
                </p:oleObj>
              </mc:Choice>
              <mc:Fallback>
                <p:oleObj r:id="rId4" imgW="7340220" imgH="4944285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558925"/>
                        <a:ext cx="7777162" cy="446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nip Diagonal Corner Rectangle 2"/>
          <p:cNvSpPr/>
          <p:nvPr/>
        </p:nvSpPr>
        <p:spPr>
          <a:xfrm>
            <a:off x="1116013" y="6237288"/>
            <a:ext cx="7272337" cy="4318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Fariza</a:t>
            </a:r>
            <a:r>
              <a:rPr lang="en-US" dirty="0"/>
              <a:t>, Wan </a:t>
            </a:r>
            <a:r>
              <a:rPr lang="en-US" dirty="0" err="1"/>
              <a:t>Zahari</a:t>
            </a:r>
            <a:r>
              <a:rPr lang="en-US" dirty="0"/>
              <a:t>, &amp; al-</a:t>
            </a:r>
            <a:r>
              <a:rPr lang="en-US" dirty="0" err="1"/>
              <a:t>Edrus</a:t>
            </a:r>
            <a:r>
              <a:rPr lang="en-US" dirty="0"/>
              <a:t> (2014) ; </a:t>
            </a:r>
            <a:r>
              <a:rPr lang="en-US" dirty="0" err="1"/>
              <a:t>Mohd</a:t>
            </a:r>
            <a:r>
              <a:rPr lang="en-US" dirty="0"/>
              <a:t> </a:t>
            </a:r>
            <a:r>
              <a:rPr lang="en-US" dirty="0" err="1"/>
              <a:t>Hairulazlan</a:t>
            </a:r>
            <a:r>
              <a:rPr lang="en-US" dirty="0"/>
              <a:t> (2014)</a:t>
            </a:r>
          </a:p>
        </p:txBody>
      </p:sp>
    </p:spTree>
    <p:extLst>
      <p:ext uri="{BB962C8B-B14F-4D97-AF65-F5344CB8AC3E}">
        <p14:creationId xmlns:p14="http://schemas.microsoft.com/office/powerpoint/2010/main" val="37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3299122"/>
            <a:ext cx="6400800" cy="2362126"/>
          </a:xfrm>
          <a:extLst/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latin typeface="Algerian" pitchFamily="82" charset="0"/>
              </a:rPr>
              <a:t>Seminar </a:t>
            </a:r>
            <a:r>
              <a:rPr lang="en-US" sz="4400" dirty="0" err="1" smtClean="0">
                <a:latin typeface="Algerian" pitchFamily="82" charset="0"/>
              </a:rPr>
              <a:t>hibah</a:t>
            </a:r>
            <a:r>
              <a:rPr lang="en-US" sz="4400" dirty="0" smtClean="0">
                <a:latin typeface="Algerian" pitchFamily="82" charset="0"/>
              </a:rPr>
              <a:t> 2015 </a:t>
            </a:r>
            <a:r>
              <a:rPr lang="en-US" sz="4400" dirty="0" err="1" smtClean="0">
                <a:latin typeface="Algerian" pitchFamily="82" charset="0"/>
              </a:rPr>
              <a:t>peringkat</a:t>
            </a:r>
            <a:r>
              <a:rPr lang="en-US" sz="4400" dirty="0" smtClean="0">
                <a:latin typeface="Algerian" pitchFamily="82" charset="0"/>
              </a:rPr>
              <a:t> </a:t>
            </a:r>
            <a:r>
              <a:rPr lang="en-US" sz="4400" dirty="0" err="1" smtClean="0">
                <a:latin typeface="Algerian" pitchFamily="82" charset="0"/>
              </a:rPr>
              <a:t>kebangsaan</a:t>
            </a:r>
            <a:r>
              <a:rPr lang="en-US" sz="4400" dirty="0" smtClean="0">
                <a:latin typeface="Algerian" pitchFamily="82" charset="0"/>
              </a:rPr>
              <a:t/>
            </a:r>
            <a:br>
              <a:rPr lang="en-US" sz="4400" dirty="0" smtClean="0">
                <a:latin typeface="Algerian" pitchFamily="82" charset="0"/>
              </a:rPr>
            </a:br>
            <a:r>
              <a:rPr lang="en-US" sz="4400" dirty="0" smtClean="0">
                <a:latin typeface="Algerian" pitchFamily="82" charset="0"/>
              </a:rPr>
              <a:t/>
            </a:r>
            <a:br>
              <a:rPr lang="en-US" sz="4400" dirty="0" smtClean="0">
                <a:latin typeface="Algerian" pitchFamily="82" charset="0"/>
              </a:rPr>
            </a:b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pengurusan</a:t>
            </a: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sepakat</a:t>
            </a: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 </a:t>
            </a:r>
            <a:b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</a:b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yang </a:t>
            </a: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membawa</a:t>
            </a: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berkat</a:t>
            </a: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:</a:t>
            </a:r>
            <a:b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</a:b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melestarikan</a:t>
            </a: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harta</a:t>
            </a: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faraid</a:t>
            </a: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menerusi</a:t>
            </a: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akad-akad</a:t>
            </a:r>
            <a:r>
              <a:rPr lang="en-US" sz="3200" dirty="0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Rockwell Condensed" pitchFamily="18" charset="0"/>
                <a:ea typeface="Dotum" pitchFamily="34" charset="-127"/>
                <a:cs typeface="Arabic Typesetting" pitchFamily="66" charset="-78"/>
              </a:rPr>
              <a:t>muamalat</a:t>
            </a:r>
            <a:endParaRPr sz="3100" dirty="0">
              <a:solidFill>
                <a:schemeClr val="tx1"/>
              </a:solidFill>
              <a:latin typeface="Rockwell Condensed" pitchFamily="18" charset="0"/>
              <a:ea typeface="Dotum" pitchFamily="34" charset="-127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28801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Bentuk-bentuk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al-</a:t>
            </a:r>
            <a:r>
              <a:rPr lang="en-US" sz="3600" dirty="0" err="1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sa‘adah</a:t>
            </a:r>
            <a:r>
              <a:rPr lang="en-US" sz="3600" dirty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melalui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peLESTARIAN</a:t>
            </a:r>
            <a:r>
              <a:rPr lang="en-US" sz="3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HARTA FARAID</a:t>
            </a:r>
            <a:endParaRPr lang="en-US" sz="3600" dirty="0">
              <a:solidFill>
                <a:schemeClr val="accent1">
                  <a:tint val="83000"/>
                  <a:satMod val="150000"/>
                </a:schemeClr>
              </a:solidFill>
              <a:latin typeface="Algerian" pitchFamily="82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9144000" cy="565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523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Usaha dalam merealisasikan K</a:t>
            </a:r>
            <a:r>
              <a:rPr lang="en-US" sz="4400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eLESTARIAN</a:t>
            </a:r>
            <a:r>
              <a:rPr lang="en-US" sz="4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r>
              <a:rPr lang="en-US" sz="4400" dirty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HARTA FARAID</a:t>
            </a:r>
            <a:r>
              <a:rPr lang="sv-SE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 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28092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2338388" y="5229225"/>
            <a:ext cx="1296987" cy="79216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219700" y="5373688"/>
            <a:ext cx="1223963" cy="79216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tint val="83000"/>
                    <a:satMod val="150000"/>
                  </a:schemeClr>
                </a:solidFill>
                <a:latin typeface="Algerian" pitchFamily="82" charset="0"/>
              </a:rPr>
              <a:t>penutup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609725"/>
            <a:ext cx="8424863" cy="4846638"/>
          </a:xfrm>
        </p:spPr>
        <p:txBody>
          <a:bodyPr>
            <a:normAutofit fontScale="77500" lnSpcReduction="2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tertumpu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membincangkan</a:t>
            </a:r>
            <a:r>
              <a:rPr lang="ms-MY" dirty="0" smtClean="0"/>
              <a:t> </a:t>
            </a:r>
            <a:r>
              <a:rPr lang="ms-MY" dirty="0"/>
              <a:t>peraturan </a:t>
            </a:r>
            <a:r>
              <a:rPr lang="ms-MY" dirty="0" smtClean="0"/>
              <a:t>khusus yang kelapan dalam k</a:t>
            </a:r>
            <a:r>
              <a:rPr lang="en-AU" dirty="0" err="1" smtClean="0"/>
              <a:t>onsep</a:t>
            </a:r>
            <a:r>
              <a:rPr lang="en-AU" dirty="0" smtClean="0"/>
              <a:t> </a:t>
            </a:r>
            <a:r>
              <a:rPr lang="en-AU" dirty="0" err="1"/>
              <a:t>falsafah</a:t>
            </a:r>
            <a:r>
              <a:rPr lang="en-AU" dirty="0"/>
              <a:t> Islam </a:t>
            </a:r>
            <a:r>
              <a:rPr lang="en-AU" dirty="0" err="1" smtClean="0"/>
              <a:t>terhadap</a:t>
            </a:r>
            <a:r>
              <a:rPr lang="en-AU" dirty="0" smtClean="0"/>
              <a:t> </a:t>
            </a:r>
            <a:r>
              <a:rPr lang="en-AU" dirty="0" err="1" smtClean="0"/>
              <a:t>pemilikan</a:t>
            </a:r>
            <a:r>
              <a:rPr lang="en-AU" dirty="0" smtClean="0"/>
              <a:t> </a:t>
            </a:r>
            <a:r>
              <a:rPr lang="en-AU" dirty="0" err="1" smtClean="0"/>
              <a:t>harta</a:t>
            </a:r>
            <a:r>
              <a:rPr lang="en-AU" dirty="0" smtClean="0"/>
              <a:t> </a:t>
            </a:r>
            <a:r>
              <a:rPr lang="en-AU" dirty="0" err="1" smtClean="0"/>
              <a:t>menurut</a:t>
            </a:r>
            <a:r>
              <a:rPr lang="en-AU" dirty="0" smtClean="0"/>
              <a:t>  </a:t>
            </a:r>
            <a:r>
              <a:rPr lang="ms-MY" dirty="0" smtClean="0"/>
              <a:t>Syariat </a:t>
            </a:r>
            <a:r>
              <a:rPr lang="ms-MY" dirty="0"/>
              <a:t>Islam berhubung hak ke atas harta dan cara-cara </a:t>
            </a:r>
            <a:r>
              <a:rPr lang="ms-MY" dirty="0" smtClean="0"/>
              <a:t>penggunaannya yang mengatakan  bahawa </a:t>
            </a:r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kebajikan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amalan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faraid</a:t>
            </a:r>
            <a:r>
              <a:rPr lang="ms-MY" dirty="0" smtClean="0"/>
              <a:t> 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ES" dirty="0" err="1"/>
              <a:t>Kelestarian</a:t>
            </a:r>
            <a:r>
              <a:rPr lang="es-ES" dirty="0"/>
              <a:t> </a:t>
            </a:r>
            <a:r>
              <a:rPr lang="es-ES" dirty="0" err="1"/>
              <a:t>melalui</a:t>
            </a:r>
            <a:r>
              <a:rPr lang="es-ES" dirty="0"/>
              <a:t> </a:t>
            </a:r>
            <a:r>
              <a:rPr lang="es-ES" dirty="0" err="1"/>
              <a:t>pengurusan</a:t>
            </a:r>
            <a:r>
              <a:rPr lang="es-ES" dirty="0"/>
              <a:t> harta </a:t>
            </a:r>
            <a:r>
              <a:rPr lang="es-ES" dirty="0" err="1"/>
              <a:t>faraid</a:t>
            </a:r>
            <a:r>
              <a:rPr lang="es-ES" dirty="0"/>
              <a:t> </a:t>
            </a:r>
            <a:r>
              <a:rPr lang="es-ES" dirty="0" err="1"/>
              <a:t>ini</a:t>
            </a:r>
            <a:r>
              <a:rPr lang="es-ES" dirty="0"/>
              <a:t> </a:t>
            </a:r>
            <a:r>
              <a:rPr lang="es-ES" dirty="0" err="1"/>
              <a:t>perlu</a:t>
            </a:r>
            <a:r>
              <a:rPr lang="es-ES" dirty="0"/>
              <a:t> </a:t>
            </a:r>
            <a:r>
              <a:rPr lang="es-ES" dirty="0" err="1"/>
              <a:t>diusahakan</a:t>
            </a:r>
            <a:r>
              <a:rPr lang="es-ES" dirty="0"/>
              <a:t> </a:t>
            </a:r>
            <a:r>
              <a:rPr lang="es-ES" dirty="0" err="1"/>
              <a:t>dengan</a:t>
            </a:r>
            <a:r>
              <a:rPr lang="es-ES" dirty="0"/>
              <a:t> </a:t>
            </a:r>
            <a:r>
              <a:rPr lang="es-ES" dirty="0" err="1"/>
              <a:t>mengaplikasikan</a:t>
            </a:r>
            <a:r>
              <a:rPr lang="es-ES" dirty="0"/>
              <a:t> </a:t>
            </a:r>
            <a:r>
              <a:rPr lang="es-ES" dirty="0" err="1"/>
              <a:t>kaedah</a:t>
            </a:r>
            <a:r>
              <a:rPr lang="es-ES" dirty="0"/>
              <a:t> </a:t>
            </a:r>
            <a:r>
              <a:rPr lang="es-ES" i="1" dirty="0" smtClean="0"/>
              <a:t>al-</a:t>
            </a:r>
            <a:r>
              <a:rPr lang="es-ES" i="1" dirty="0" err="1" smtClean="0"/>
              <a:t>musyarakah</a:t>
            </a:r>
            <a:r>
              <a:rPr lang="es-ES" i="1" dirty="0" smtClean="0"/>
              <a:t>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ES" dirty="0" err="1" smtClean="0"/>
              <a:t>Bagaimanapun</a:t>
            </a:r>
            <a:r>
              <a:rPr lang="es-ES" dirty="0" smtClean="0"/>
              <a:t>, </a:t>
            </a:r>
            <a:r>
              <a:rPr lang="es-ES" dirty="0" err="1" smtClean="0"/>
              <a:t>garis</a:t>
            </a:r>
            <a:r>
              <a:rPr lang="es-ES" dirty="0" smtClean="0"/>
              <a:t> </a:t>
            </a:r>
            <a:r>
              <a:rPr lang="es-ES" dirty="0" err="1"/>
              <a:t>panduan</a:t>
            </a:r>
            <a:r>
              <a:rPr lang="es-ES" dirty="0"/>
              <a:t> </a:t>
            </a:r>
            <a:r>
              <a:rPr lang="es-ES" dirty="0" err="1"/>
              <a:t>mengenai</a:t>
            </a:r>
            <a:r>
              <a:rPr lang="es-ES" dirty="0"/>
              <a:t> </a:t>
            </a:r>
            <a:r>
              <a:rPr lang="es-ES" dirty="0" err="1"/>
              <a:t>tadbir</a:t>
            </a:r>
            <a:r>
              <a:rPr lang="es-ES" dirty="0"/>
              <a:t> </a:t>
            </a:r>
            <a:r>
              <a:rPr lang="es-ES" dirty="0" err="1"/>
              <a:t>urus</a:t>
            </a:r>
            <a:r>
              <a:rPr lang="es-ES" dirty="0"/>
              <a:t> </a:t>
            </a:r>
            <a:r>
              <a:rPr lang="es-ES" i="1" dirty="0"/>
              <a:t>al-</a:t>
            </a:r>
            <a:r>
              <a:rPr lang="es-ES" i="1" dirty="0" err="1"/>
              <a:t>musyarakah</a:t>
            </a:r>
            <a:r>
              <a:rPr lang="es-ES" i="1" dirty="0"/>
              <a:t> </a:t>
            </a:r>
            <a:r>
              <a:rPr lang="es-ES" dirty="0" err="1"/>
              <a:t>ini</a:t>
            </a:r>
            <a:r>
              <a:rPr lang="es-ES" dirty="0"/>
              <a:t> dan </a:t>
            </a:r>
            <a:r>
              <a:rPr lang="es-ES" dirty="0" err="1" smtClean="0"/>
              <a:t>kewujudan</a:t>
            </a:r>
            <a:r>
              <a:rPr lang="es-ES" dirty="0" smtClean="0"/>
              <a:t> </a:t>
            </a:r>
            <a:r>
              <a:rPr lang="es-ES" dirty="0" err="1" smtClean="0"/>
              <a:t>dari</a:t>
            </a:r>
            <a:r>
              <a:rPr lang="es-ES" dirty="0" smtClean="0"/>
              <a:t> </a:t>
            </a:r>
            <a:r>
              <a:rPr lang="es-ES" dirty="0" err="1"/>
              <a:t>sudut</a:t>
            </a:r>
            <a:r>
              <a:rPr lang="es-ES" dirty="0"/>
              <a:t> </a:t>
            </a:r>
            <a:r>
              <a:rPr lang="es-ES" dirty="0" err="1" smtClean="0"/>
              <a:t>perundangan</a:t>
            </a:r>
            <a:r>
              <a:rPr lang="es-ES" dirty="0" smtClean="0"/>
              <a:t> </a:t>
            </a:r>
            <a:r>
              <a:rPr lang="es-ES" dirty="0" err="1" smtClean="0"/>
              <a:t>masih</a:t>
            </a:r>
            <a:r>
              <a:rPr lang="es-ES" dirty="0" smtClean="0"/>
              <a:t> </a:t>
            </a:r>
            <a:r>
              <a:rPr lang="es-ES" dirty="0" err="1" smtClean="0"/>
              <a:t>samar-samar</a:t>
            </a:r>
            <a:r>
              <a:rPr lang="es-ES" dirty="0" smtClean="0"/>
              <a:t> dan </a:t>
            </a:r>
            <a:r>
              <a:rPr lang="es-ES" dirty="0" err="1" smtClean="0"/>
              <a:t>perlu</a:t>
            </a:r>
            <a:r>
              <a:rPr lang="es-ES" dirty="0" smtClean="0"/>
              <a:t> </a:t>
            </a:r>
            <a:r>
              <a:rPr lang="es-ES" dirty="0" err="1" smtClean="0"/>
              <a:t>penelitian</a:t>
            </a:r>
            <a:r>
              <a:rPr lang="es-ES" dirty="0" smtClean="0"/>
              <a:t> yang </a:t>
            </a:r>
            <a:r>
              <a:rPr lang="es-ES" dirty="0" err="1" smtClean="0"/>
              <a:t>selanjutnya</a:t>
            </a:r>
            <a:r>
              <a:rPr lang="es-ES" dirty="0" smtClean="0"/>
              <a:t>. </a:t>
            </a:r>
            <a:endParaRPr lang="ms-MY" dirty="0" smtClean="0"/>
          </a:p>
        </p:txBody>
      </p:sp>
    </p:spTree>
    <p:extLst>
      <p:ext uri="{BB962C8B-B14F-4D97-AF65-F5344CB8AC3E}">
        <p14:creationId xmlns:p14="http://schemas.microsoft.com/office/powerpoint/2010/main" val="5123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239000" cy="864096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>
                <a:latin typeface="Algerian" pitchFamily="82" charset="0"/>
              </a:rPr>
              <a:t>pengenalan</a:t>
            </a:r>
            <a:endParaRPr lang="en-US" sz="3600" dirty="0">
              <a:latin typeface="Algerian" pitchFamily="82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18" y="3573016"/>
            <a:ext cx="2000250" cy="2592288"/>
          </a:xfrm>
        </p:spPr>
      </p:pic>
      <p:sp>
        <p:nvSpPr>
          <p:cNvPr id="6" name="Explosion 2 5"/>
          <p:cNvSpPr/>
          <p:nvPr/>
        </p:nvSpPr>
        <p:spPr>
          <a:xfrm>
            <a:off x="251520" y="1916832"/>
            <a:ext cx="2592288" cy="252028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NERAKA!!!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</a:rPr>
              <a:t>panas</a:t>
            </a:r>
            <a:r>
              <a:rPr lang="en-US" sz="1400" b="1" dirty="0" smtClean="0">
                <a:solidFill>
                  <a:schemeClr val="tx1"/>
                </a:solidFill>
              </a:rPr>
              <a:t>)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52" y="3573016"/>
            <a:ext cx="2025576" cy="2592288"/>
          </a:xfrm>
          <a:prstGeom prst="rect">
            <a:avLst/>
          </a:prstGeom>
        </p:spPr>
      </p:pic>
      <p:sp>
        <p:nvSpPr>
          <p:cNvPr id="12" name="Cloud 11"/>
          <p:cNvSpPr/>
          <p:nvPr/>
        </p:nvSpPr>
        <p:spPr>
          <a:xfrm>
            <a:off x="5508104" y="2276872"/>
            <a:ext cx="2088232" cy="1836204"/>
          </a:xfrm>
          <a:prstGeom prst="cloud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SYURGA</a:t>
            </a:r>
          </a:p>
          <a:p>
            <a:pPr algn="ctr"/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 err="1">
                <a:solidFill>
                  <a:srgbClr val="002060"/>
                </a:solidFill>
              </a:rPr>
              <a:t>nyaman</a:t>
            </a:r>
            <a:r>
              <a:rPr lang="en-US" b="1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140968"/>
            <a:ext cx="1872208" cy="165618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060848"/>
            <a:ext cx="2160240" cy="1728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Left-Right-Up Arrow 16"/>
              <p:cNvSpPr/>
              <p:nvPr/>
            </p:nvSpPr>
            <p:spPr>
              <a:xfrm>
                <a:off x="2123728" y="4509120"/>
                <a:ext cx="3456384" cy="1656184"/>
              </a:xfrm>
              <a:prstGeom prst="leftRightUp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????????????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Left-Right-Up Arrow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509120"/>
                <a:ext cx="3456384" cy="1656184"/>
              </a:xfrm>
              <a:prstGeom prst="leftRightUpArrow">
                <a:avLst/>
              </a:prstGeom>
              <a:blipFill rotWithShape="1">
                <a:blip r:embed="rId6"/>
                <a:stretch>
                  <a:fillRect l="-1742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94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239000" cy="64807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lgerian" pitchFamily="82" charset="0"/>
              </a:rPr>
              <a:t>PERANCANGAN HARTA FARAID</a:t>
            </a:r>
            <a:endParaRPr lang="en-US" sz="3600" dirty="0">
              <a:latin typeface="Algerian" pitchFamily="8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789040"/>
            <a:ext cx="1373371" cy="12824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304289"/>
            <a:ext cx="1440162" cy="14127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304289"/>
            <a:ext cx="1440557" cy="14127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717032"/>
            <a:ext cx="1506949" cy="1282436"/>
          </a:xfrm>
          <a:prstGeom prst="rect">
            <a:avLst/>
          </a:prstGeom>
        </p:spPr>
      </p:pic>
      <p:sp>
        <p:nvSpPr>
          <p:cNvPr id="10" name="Round Diagonal Corner Rectangle 9"/>
          <p:cNvSpPr/>
          <p:nvPr/>
        </p:nvSpPr>
        <p:spPr>
          <a:xfrm>
            <a:off x="2627784" y="4999468"/>
            <a:ext cx="2880320" cy="503342"/>
          </a:xfrm>
          <a:prstGeom prst="round2DiagRect">
            <a:avLst/>
          </a:prstGeom>
          <a:solidFill>
            <a:srgbClr val="1ED8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HARTA-HARTA PUSAKA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>
            <a:off x="1260194" y="5589240"/>
            <a:ext cx="2591726" cy="936104"/>
          </a:xfrm>
          <a:prstGeom prst="curved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Left Arrow 17"/>
          <p:cNvSpPr/>
          <p:nvPr/>
        </p:nvSpPr>
        <p:spPr>
          <a:xfrm rot="5400000">
            <a:off x="4932040" y="4797152"/>
            <a:ext cx="936104" cy="2520280"/>
          </a:xfrm>
          <a:prstGeom prst="curvedLef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lowchart: Data 18"/>
          <p:cNvSpPr/>
          <p:nvPr/>
        </p:nvSpPr>
        <p:spPr>
          <a:xfrm rot="20566224">
            <a:off x="244899" y="1830339"/>
            <a:ext cx="1504342" cy="3586663"/>
          </a:xfrm>
          <a:prstGeom prst="flowChartInputOutp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PERANCANGAN PRA PERWARISAN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25" name="Flowchart: Data 24"/>
          <p:cNvSpPr/>
          <p:nvPr/>
        </p:nvSpPr>
        <p:spPr>
          <a:xfrm rot="694114">
            <a:off x="6371417" y="1842849"/>
            <a:ext cx="1590042" cy="3689362"/>
          </a:xfrm>
          <a:prstGeom prst="flowChartInputOutp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PERANCANGAN PASCA PERWARISAN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Can 25"/>
          <p:cNvSpPr/>
          <p:nvPr/>
        </p:nvSpPr>
        <p:spPr>
          <a:xfrm rot="5400000">
            <a:off x="988988" y="5304888"/>
            <a:ext cx="771020" cy="1957924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ISU-ISU PERUNDANGAN</a:t>
            </a:r>
            <a:endParaRPr lang="en-US" sz="1400" dirty="0"/>
          </a:p>
        </p:txBody>
      </p:sp>
      <p:sp>
        <p:nvSpPr>
          <p:cNvPr id="27" name="Can 26"/>
          <p:cNvSpPr/>
          <p:nvPr/>
        </p:nvSpPr>
        <p:spPr>
          <a:xfrm rot="16200000">
            <a:off x="6382735" y="5239735"/>
            <a:ext cx="771020" cy="208822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/>
              <a:t>ISU-ISU</a:t>
            </a:r>
          </a:p>
          <a:p>
            <a:pPr algn="ctr"/>
            <a:r>
              <a:rPr lang="en-US" sz="1400" dirty="0" smtClean="0"/>
              <a:t> EKONOMI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4628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660688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lgerian" pitchFamily="82" charset="0"/>
              </a:rPr>
              <a:t>PERMASALAHAN HARTA FARAID</a:t>
            </a:r>
            <a:endParaRPr lang="en-US" sz="3600" dirty="0"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156738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nip Diagonal Corner Rectangle 4"/>
          <p:cNvSpPr/>
          <p:nvPr/>
        </p:nvSpPr>
        <p:spPr>
          <a:xfrm>
            <a:off x="1547664" y="1283272"/>
            <a:ext cx="4968552" cy="576064"/>
          </a:xfrm>
          <a:prstGeom prst="snip2Diag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NIK MOHD ZAIN NIK YUSOF, 1999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6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86409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lgerian" pitchFamily="82" charset="0"/>
              </a:rPr>
              <a:t>PERMASALAHAN HARTA FARAID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5760640" cy="194421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262" y="1844824"/>
            <a:ext cx="3128938" cy="1944216"/>
          </a:xfrm>
          <a:prstGeom prst="rect">
            <a:avLst/>
          </a:prstGeom>
        </p:spPr>
      </p:pic>
      <p:sp>
        <p:nvSpPr>
          <p:cNvPr id="6" name="Round Diagonal Corner Rectangle 5"/>
          <p:cNvSpPr/>
          <p:nvPr/>
        </p:nvSpPr>
        <p:spPr>
          <a:xfrm>
            <a:off x="467544" y="3645024"/>
            <a:ext cx="4896544" cy="1152128"/>
          </a:xfrm>
          <a:prstGeom prst="round2DiagRect">
            <a:avLst/>
          </a:prstGeom>
          <a:solidFill>
            <a:schemeClr val="bg1">
              <a:lumMod val="65000"/>
            </a:schemeClr>
          </a:solidFill>
          <a:ln w="5715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i="1" dirty="0" smtClean="0">
              <a:solidFill>
                <a:srgbClr val="002060"/>
              </a:solidFill>
            </a:endParaRPr>
          </a:p>
          <a:p>
            <a:r>
              <a:rPr lang="en-US" sz="1400" b="1" i="1" dirty="0" smtClean="0">
                <a:solidFill>
                  <a:srgbClr val="002060"/>
                </a:solidFill>
              </a:rPr>
              <a:t>FAKTA  KES</a:t>
            </a:r>
            <a:endParaRPr lang="en-US" sz="1200" dirty="0"/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TANAH TUJUAN KOMERSIAL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LOKASI : </a:t>
            </a:r>
            <a:r>
              <a:rPr lang="en-US" sz="1200" b="1" dirty="0" err="1" smtClean="0">
                <a:solidFill>
                  <a:schemeClr val="tx1"/>
                </a:solidFill>
              </a:rPr>
              <a:t>Kampung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Baru</a:t>
            </a:r>
            <a:r>
              <a:rPr lang="en-US" sz="1200" b="1" dirty="0" smtClean="0">
                <a:solidFill>
                  <a:schemeClr val="tx1"/>
                </a:solidFill>
              </a:rPr>
              <a:t>, Kuala Lumpur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KELUASAN : 809.345 m </a:t>
            </a:r>
            <a:r>
              <a:rPr lang="en-US" sz="1200" b="1" dirty="0" err="1" smtClean="0">
                <a:solidFill>
                  <a:schemeClr val="tx1"/>
                </a:solidFill>
              </a:rPr>
              <a:t>persegi</a:t>
            </a:r>
            <a:r>
              <a:rPr lang="en-US" sz="1200" b="1" dirty="0" smtClean="0">
                <a:solidFill>
                  <a:schemeClr val="tx1"/>
                </a:solidFill>
              </a:rPr>
              <a:t> = 2655.331 kaki </a:t>
            </a:r>
            <a:r>
              <a:rPr lang="en-US" sz="1200" b="1" dirty="0" err="1" smtClean="0">
                <a:solidFill>
                  <a:schemeClr val="tx1"/>
                </a:solidFill>
              </a:rPr>
              <a:t>persegi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endParaRPr lang="en-US" sz="1100" b="1" dirty="0"/>
          </a:p>
        </p:txBody>
      </p:sp>
      <p:sp>
        <p:nvSpPr>
          <p:cNvPr id="7" name="Flowchart: Punched Tape 6"/>
          <p:cNvSpPr/>
          <p:nvPr/>
        </p:nvSpPr>
        <p:spPr>
          <a:xfrm>
            <a:off x="3350574" y="4653136"/>
            <a:ext cx="4824537" cy="158417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JUMLAH WARIS YANG BERHAK = </a:t>
            </a:r>
            <a:r>
              <a:rPr lang="en-US" sz="1600" dirty="0" smtClean="0">
                <a:solidFill>
                  <a:srgbClr val="FFFF00"/>
                </a:solidFill>
              </a:rPr>
              <a:t>141 ORANG</a:t>
            </a:r>
          </a:p>
          <a:p>
            <a:pPr algn="ctr"/>
            <a:r>
              <a:rPr lang="en-US" sz="1600" dirty="0" smtClean="0"/>
              <a:t>BAHAGIAN TERKECIL = </a:t>
            </a:r>
            <a:r>
              <a:rPr lang="en-US" sz="1600" dirty="0" smtClean="0">
                <a:solidFill>
                  <a:srgbClr val="FFFF00"/>
                </a:solidFill>
              </a:rPr>
              <a:t>7/424320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(0.00165%)</a:t>
            </a:r>
          </a:p>
          <a:p>
            <a:pPr algn="ctr"/>
            <a:r>
              <a:rPr lang="en-US" sz="1600" dirty="0" smtClean="0"/>
              <a:t>NILAIAN SEMASA BAHAGIAN TERSEBUT = </a:t>
            </a:r>
            <a:r>
              <a:rPr lang="en-US" sz="1600" b="1" dirty="0" smtClean="0">
                <a:solidFill>
                  <a:srgbClr val="FFFF00"/>
                </a:solidFill>
              </a:rPr>
              <a:t>RM 13.35</a:t>
            </a:r>
            <a:endParaRPr lang="en-US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7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 smtClean="0"/>
              <a:t>beku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pusaka</a:t>
            </a:r>
            <a:r>
              <a:rPr lang="en-US" dirty="0" smtClean="0"/>
              <a:t> di </a:t>
            </a:r>
            <a:r>
              <a:rPr lang="en-US" dirty="0" err="1" smtClean="0"/>
              <a:t>malaysia</a:t>
            </a:r>
            <a:r>
              <a:rPr lang="en-US" dirty="0" smtClean="0"/>
              <a:t> </a:t>
            </a:r>
            <a:r>
              <a:rPr lang="en-US" dirty="0" err="1" smtClean="0"/>
              <a:t>mengikut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983796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83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lgerian" pitchFamily="82" charset="0"/>
              </a:rPr>
              <a:t>PENGAPLIKASIAN AKAD DALAM MELESTARIKAN HARTA FARAID</a:t>
            </a:r>
            <a:endParaRPr lang="en-US" sz="3600" dirty="0"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55580"/>
              </p:ext>
            </p:extLst>
          </p:nvPr>
        </p:nvGraphicFramePr>
        <p:xfrm>
          <a:off x="251520" y="1609725"/>
          <a:ext cx="7704856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50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>
                <a:latin typeface="Algerian" pitchFamily="82" charset="0"/>
              </a:rPr>
              <a:t>KELEBIHAN (BARAKAH) DARI PELESTARIAN  </a:t>
            </a:r>
            <a:r>
              <a:rPr lang="sv-SE" dirty="0">
                <a:latin typeface="Algerian" pitchFamily="82" charset="0"/>
              </a:rPr>
              <a:t>HARTA FARAID</a:t>
            </a:r>
            <a:endParaRPr lang="en-US" dirty="0"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551334"/>
              </p:ext>
            </p:extLst>
          </p:nvPr>
        </p:nvGraphicFramePr>
        <p:xfrm>
          <a:off x="251520" y="1628800"/>
          <a:ext cx="6984776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2051720" y="5013176"/>
            <a:ext cx="1296144" cy="79208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499992" y="5085184"/>
            <a:ext cx="1224136" cy="79208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636</TotalTime>
  <Words>1183</Words>
  <Application>Microsoft Office PowerPoint</Application>
  <PresentationFormat>On-screen Show (4:3)</PresentationFormat>
  <Paragraphs>197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Opulent</vt:lpstr>
      <vt:lpstr>Microsoft Excel Chart</vt:lpstr>
      <vt:lpstr>Seminar hibah 2015 peringkat kebangsaan  19 -20 Hb mei 2015 Selasa / rabu pusat islam uum </vt:lpstr>
      <vt:lpstr>Seminar hibah 2015 peringkat kebangsaan  pengurusan sepakat  yang membawa berkat: melestarikan harta faraid menerusi akad-akad muamalat</vt:lpstr>
      <vt:lpstr>pengenalan</vt:lpstr>
      <vt:lpstr>PERANCANGAN HARTA FARAID</vt:lpstr>
      <vt:lpstr>PERMASALAHAN HARTA FARAID</vt:lpstr>
      <vt:lpstr>PERMASALAHAN HARTA FARAID</vt:lpstr>
      <vt:lpstr>Harta beku akibat pusaka di malaysia mengikut tahun</vt:lpstr>
      <vt:lpstr>PENGAPLIKASIAN AKAD DALAM MELESTARIKAN HARTA FARAID</vt:lpstr>
      <vt:lpstr>KELEBIHAN (BARAKAH) DARI PELESTARIAN  HARTA FARAID</vt:lpstr>
      <vt:lpstr>kesimpulan</vt:lpstr>
      <vt:lpstr>The 8th workshop antarabangsa pembangunan islam (wapi 8)  KELESTARIAN PENGURUSAN HARTA FARAID DALAM MENCARI AL-SA‘ADAH KEKELUARGAAN MUSLIM</vt:lpstr>
      <vt:lpstr>pengenalan</vt:lpstr>
      <vt:lpstr>pengenalan</vt:lpstr>
      <vt:lpstr>Konsep al-sa‘adah dalam islam</vt:lpstr>
      <vt:lpstr>Konsep al-sa‘adah dalam islam</vt:lpstr>
      <vt:lpstr>Pengertian faraid dalam syariat islam</vt:lpstr>
      <vt:lpstr>Perancangan harta pusaka antara dua perspektif</vt:lpstr>
      <vt:lpstr>Pengambilan Lot  Pemilik Mati Daripada Keseluruhan Lot Yang Diambil Oleh Kerajaan </vt:lpstr>
      <vt:lpstr>Harta Beku Akibat Pusaka Di Malaysia Mengikut Tahun</vt:lpstr>
      <vt:lpstr>Bentuk-bentuk al-sa‘adah melalui peLESTARIAN HARTA FARAID</vt:lpstr>
      <vt:lpstr>Usaha dalam merealisasikan KeLESTARIAN HARTA FARAID </vt:lpstr>
      <vt:lpstr>penutup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RAGS</dc:title>
  <dc:creator>user</dc:creator>
  <cp:lastModifiedBy>user</cp:lastModifiedBy>
  <cp:revision>49</cp:revision>
  <cp:lastPrinted>2012-10-10T03:04:17Z</cp:lastPrinted>
  <dcterms:created xsi:type="dcterms:W3CDTF">2012-10-10T00:54:14Z</dcterms:created>
  <dcterms:modified xsi:type="dcterms:W3CDTF">2015-05-20T00:27:12Z</dcterms:modified>
</cp:coreProperties>
</file>